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4" r:id="rId15"/>
    <p:sldId id="285" r:id="rId16"/>
    <p:sldId id="274" r:id="rId17"/>
    <p:sldId id="275" r:id="rId18"/>
    <p:sldId id="282" r:id="rId19"/>
    <p:sldId id="279" r:id="rId20"/>
    <p:sldId id="280" r:id="rId21"/>
    <p:sldId id="281" r:id="rId22"/>
    <p:sldId id="276" r:id="rId23"/>
    <p:sldId id="277" r:id="rId24"/>
    <p:sldId id="287" r:id="rId25"/>
    <p:sldId id="286" r:id="rId26"/>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17"/>
    <p:restoredTop sz="78472"/>
  </p:normalViewPr>
  <p:slideViewPr>
    <p:cSldViewPr snapToGrid="0">
      <p:cViewPr varScale="1">
        <p:scale>
          <a:sx n="118" d="100"/>
          <a:sy n="118" d="100"/>
        </p:scale>
        <p:origin x="728" y="19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fld id="{D85DBC26-E45E-134D-BCF4-882B2620DCC8}" type="datetimeFigureOut">
              <a:rPr lang="en-US" smtClean="0"/>
              <a:t>9/19/24</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EB1163FD-65CB-8E42-950E-B010B28C369B}" type="slidenum">
              <a:rPr lang="en-US" smtClean="0"/>
              <a:t>‹#›</a:t>
            </a:fld>
            <a:endParaRPr lang="en-US"/>
          </a:p>
        </p:txBody>
      </p:sp>
    </p:spTree>
    <p:extLst>
      <p:ext uri="{BB962C8B-B14F-4D97-AF65-F5344CB8AC3E}">
        <p14:creationId xmlns:p14="http://schemas.microsoft.com/office/powerpoint/2010/main" val="1090546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All Colleges have representation </a:t>
            </a:r>
            <a:r>
              <a:rPr lang="en-US" dirty="0"/>
              <a:t>except Army ROTC.</a:t>
            </a:r>
          </a:p>
          <a:p>
            <a:r>
              <a:rPr lang="en-US" dirty="0"/>
              <a:t>College of Agriculture &amp; Human Ecology (3)</a:t>
            </a:r>
          </a:p>
          <a:p>
            <a:r>
              <a:rPr lang="en-US" dirty="0"/>
              <a:t>College of Arts &amp; Sciences (8)</a:t>
            </a:r>
          </a:p>
          <a:p>
            <a:r>
              <a:rPr lang="en-US" dirty="0"/>
              <a:t>College of Business (3)</a:t>
            </a:r>
          </a:p>
          <a:p>
            <a:r>
              <a:rPr lang="en-US" dirty="0"/>
              <a:t>College of Education (3)</a:t>
            </a:r>
          </a:p>
          <a:p>
            <a:r>
              <a:rPr lang="en-US" dirty="0"/>
              <a:t>College of Engineering (3)</a:t>
            </a:r>
          </a:p>
          <a:p>
            <a:r>
              <a:rPr lang="en-US" dirty="0"/>
              <a:t>College of Fine Arts (2)</a:t>
            </a:r>
          </a:p>
          <a:p>
            <a:r>
              <a:rPr lang="en-US" dirty="0"/>
              <a:t>College of Interdisciplinary Studies (3)</a:t>
            </a:r>
          </a:p>
          <a:p>
            <a:r>
              <a:rPr lang="en-US" dirty="0"/>
              <a:t>Whitson-Hester School of Nursing (2)</a:t>
            </a:r>
          </a:p>
          <a:p>
            <a:r>
              <a:rPr lang="en-US" dirty="0"/>
              <a:t>Honors Program (1)</a:t>
            </a:r>
          </a:p>
          <a:p>
            <a:r>
              <a:rPr lang="en-US" dirty="0"/>
              <a:t>Volpe Library (1)</a:t>
            </a:r>
          </a:p>
          <a:p>
            <a:endParaRPr lang="en-US" dirty="0"/>
          </a:p>
          <a:p>
            <a:r>
              <a:rPr lang="en-US" dirty="0" err="1"/>
              <a:t>Addtionally</a:t>
            </a:r>
            <a:r>
              <a:rPr lang="en-US" dirty="0"/>
              <a:t>, we have:</a:t>
            </a:r>
          </a:p>
          <a:p>
            <a:r>
              <a:rPr lang="en-US" dirty="0"/>
              <a:t>Registrar (1)</a:t>
            </a:r>
          </a:p>
          <a:p>
            <a:r>
              <a:rPr lang="en-US" dirty="0"/>
              <a:t>Enrollment Management (1)</a:t>
            </a:r>
          </a:p>
          <a:p>
            <a:endParaRPr lang="en-US" dirty="0"/>
          </a:p>
        </p:txBody>
      </p:sp>
      <p:sp>
        <p:nvSpPr>
          <p:cNvPr id="4" name="Slide Number Placeholder 3"/>
          <p:cNvSpPr>
            <a:spLocks noGrp="1"/>
          </p:cNvSpPr>
          <p:nvPr>
            <p:ph type="sldNum" sz="quarter" idx="5"/>
          </p:nvPr>
        </p:nvSpPr>
        <p:spPr/>
        <p:txBody>
          <a:bodyPr/>
          <a:lstStyle/>
          <a:p>
            <a:fld id="{EB1163FD-65CB-8E42-950E-B010B28C369B}" type="slidenum">
              <a:rPr lang="en-US" smtClean="0"/>
              <a:t>14</a:t>
            </a:fld>
            <a:endParaRPr lang="en-US"/>
          </a:p>
        </p:txBody>
      </p:sp>
    </p:spTree>
    <p:extLst>
      <p:ext uri="{BB962C8B-B14F-4D97-AF65-F5344CB8AC3E}">
        <p14:creationId xmlns:p14="http://schemas.microsoft.com/office/powerpoint/2010/main" val="77945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 course substitutions: (consider category-to-category substitutions rather than course-to-course substitutions)</a:t>
            </a:r>
          </a:p>
          <a:p>
            <a:endParaRPr lang="en-US" dirty="0"/>
          </a:p>
          <a:p>
            <a:r>
              <a:rPr lang="en-US" dirty="0"/>
              <a:t>TBR/legislation exceptions/requests may be needed if, for example, we decide to reduce our required credit hours and/or lift the requirement for American History.</a:t>
            </a:r>
          </a:p>
        </p:txBody>
      </p:sp>
      <p:sp>
        <p:nvSpPr>
          <p:cNvPr id="4" name="Slide Number Placeholder 3"/>
          <p:cNvSpPr>
            <a:spLocks noGrp="1"/>
          </p:cNvSpPr>
          <p:nvPr>
            <p:ph type="sldNum" sz="quarter" idx="5"/>
          </p:nvPr>
        </p:nvSpPr>
        <p:spPr/>
        <p:txBody>
          <a:bodyPr/>
          <a:lstStyle/>
          <a:p>
            <a:fld id="{EB1163FD-65CB-8E42-950E-B010B28C369B}" type="slidenum">
              <a:rPr lang="en-US" smtClean="0"/>
              <a:t>24</a:t>
            </a:fld>
            <a:endParaRPr lang="en-US"/>
          </a:p>
        </p:txBody>
      </p:sp>
    </p:spTree>
    <p:extLst>
      <p:ext uri="{BB962C8B-B14F-4D97-AF65-F5344CB8AC3E}">
        <p14:creationId xmlns:p14="http://schemas.microsoft.com/office/powerpoint/2010/main" val="2590371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9/19/24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9/19/24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tennesseetechuniversity-my.sharepoint.com/:x:/r/personal/lfranco42_tntech_edu/Documents/Gen%20Ed%20SLOs.xlsx?d=w199b87e9493b41a08cf4feaf90595cac&amp;csf=1&amp;web=1&amp;e=qO8g0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F1AEF-16AD-A6A3-684D-C6DF4F9ACAA3}"/>
              </a:ext>
            </a:extLst>
          </p:cNvPr>
          <p:cNvSpPr>
            <a:spLocks noGrp="1"/>
          </p:cNvSpPr>
          <p:nvPr>
            <p:ph type="ctrTitle"/>
          </p:nvPr>
        </p:nvSpPr>
        <p:spPr>
          <a:xfrm>
            <a:off x="1069848" y="1298448"/>
            <a:ext cx="7315200" cy="2380417"/>
          </a:xfrm>
        </p:spPr>
        <p:txBody>
          <a:bodyPr>
            <a:normAutofit/>
          </a:bodyPr>
          <a:lstStyle/>
          <a:p>
            <a:r>
              <a:rPr lang="en-US" sz="4000" dirty="0"/>
              <a:t>General Education Implementation Committee</a:t>
            </a:r>
          </a:p>
        </p:txBody>
      </p:sp>
      <p:sp>
        <p:nvSpPr>
          <p:cNvPr id="3" name="Subtitle 2">
            <a:extLst>
              <a:ext uri="{FF2B5EF4-FFF2-40B4-BE49-F238E27FC236}">
                <a16:creationId xmlns:a16="http://schemas.microsoft.com/office/drawing/2014/main" id="{213609D3-8B9B-96AD-25AE-7836F608B341}"/>
              </a:ext>
            </a:extLst>
          </p:cNvPr>
          <p:cNvSpPr>
            <a:spLocks noGrp="1"/>
          </p:cNvSpPr>
          <p:nvPr>
            <p:ph type="subTitle" idx="1"/>
          </p:nvPr>
        </p:nvSpPr>
        <p:spPr/>
        <p:txBody>
          <a:bodyPr/>
          <a:lstStyle/>
          <a:p>
            <a:r>
              <a:rPr lang="en-US" dirty="0"/>
              <a:t>September 23, 2024</a:t>
            </a:r>
          </a:p>
        </p:txBody>
      </p:sp>
    </p:spTree>
    <p:extLst>
      <p:ext uri="{BB962C8B-B14F-4D97-AF65-F5344CB8AC3E}">
        <p14:creationId xmlns:p14="http://schemas.microsoft.com/office/powerpoint/2010/main" val="154164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1F9A74-254B-D078-F1DD-FA6E019A29E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00D11D-4766-4E68-B0AB-77F8AFF12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7657FB5-F972-8F93-7FF3-ABA89A059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3B20FDE-DE99-6D5E-495C-D10B89D5B42C}"/>
              </a:ext>
            </a:extLst>
          </p:cNvPr>
          <p:cNvSpPr>
            <a:spLocks noGrp="1"/>
          </p:cNvSpPr>
          <p:nvPr>
            <p:ph type="title"/>
          </p:nvPr>
        </p:nvSpPr>
        <p:spPr>
          <a:xfrm>
            <a:off x="1600754" y="1087374"/>
            <a:ext cx="8983489" cy="1000978"/>
          </a:xfrm>
        </p:spPr>
        <p:txBody>
          <a:bodyPr>
            <a:normAutofit/>
          </a:bodyPr>
          <a:lstStyle/>
          <a:p>
            <a:r>
              <a:rPr lang="en-US" sz="4000" dirty="0"/>
              <a:t>Recommendation 6</a:t>
            </a:r>
          </a:p>
        </p:txBody>
      </p:sp>
      <p:sp>
        <p:nvSpPr>
          <p:cNvPr id="12" name="Rectangle 11">
            <a:extLst>
              <a:ext uri="{FF2B5EF4-FFF2-40B4-BE49-F238E27FC236}">
                <a16:creationId xmlns:a16="http://schemas.microsoft.com/office/drawing/2014/main" id="{64157AF6-7AF4-0D9B-F4FF-7F363CF1B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A3218B01-85DF-1C74-8BDA-C3CB25CDA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5B4B08E-DEAA-C0DB-2133-CDB221D53D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216B85CF-36B0-1DD7-9606-55CCF14BE2F5}"/>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Consider ways to incorporate Career Exploration, Financial Literacy, ideas of Global Citizenship, and Digital/Technological Literacy (Artificial Intelligence) into general education. Some options might be “embedded strands/threads” within/across general education categories/buckets and/or new categories/buckets that allow for the inclusion of these ideas. Micro-credentials or certificates/badges could be considered here.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a:t>
            </a:r>
            <a:r>
              <a:rPr lang="en-US" sz="1600" dirty="0">
                <a:effectLst/>
                <a:latin typeface="Aptos" panose="020B0004020202020204" pitchFamily="34" charset="0"/>
              </a:rPr>
              <a:t>: Students have asked for these in general education and many institutions incorporate these concepts in their general education offerings.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879767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6BF321-8B9D-3AE2-D66D-374727DC60E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7387DD-AF61-4F22-5CE1-1313AFCD0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63ADD37-6790-5540-AE19-99F6BB4B8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FE2E2C9-015D-0ABA-7367-E32A468B1148}"/>
              </a:ext>
            </a:extLst>
          </p:cNvPr>
          <p:cNvSpPr>
            <a:spLocks noGrp="1"/>
          </p:cNvSpPr>
          <p:nvPr>
            <p:ph type="title"/>
          </p:nvPr>
        </p:nvSpPr>
        <p:spPr>
          <a:xfrm>
            <a:off x="1600754" y="1087374"/>
            <a:ext cx="8983489" cy="1000978"/>
          </a:xfrm>
        </p:spPr>
        <p:txBody>
          <a:bodyPr>
            <a:normAutofit fontScale="90000"/>
          </a:bodyPr>
          <a:lstStyle/>
          <a:p>
            <a:br>
              <a:rPr lang="en-US" dirty="0"/>
            </a:br>
            <a:r>
              <a:rPr lang="en-US" sz="4400" dirty="0"/>
              <a:t>Additional Recommendation 1</a:t>
            </a:r>
          </a:p>
        </p:txBody>
      </p:sp>
      <p:sp>
        <p:nvSpPr>
          <p:cNvPr id="12" name="Rectangle 11">
            <a:extLst>
              <a:ext uri="{FF2B5EF4-FFF2-40B4-BE49-F238E27FC236}">
                <a16:creationId xmlns:a16="http://schemas.microsoft.com/office/drawing/2014/main" id="{2452772B-7A7E-CEDA-AB23-983E031DA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58EB880-3352-F815-4C4E-5E3EDB0CD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7C6A90A5-1688-6F15-E4FD-93110C785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92795AAE-DC53-613B-8BE0-8E89B6A0E865}"/>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Move the General Education website to a more visible location (perhaps Academic Affairs) rather than housed within the College of Arts &amp; Sciences (CAS).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a:t>
            </a:r>
            <a:r>
              <a:rPr lang="en-US" sz="1600" dirty="0">
                <a:effectLst/>
                <a:latin typeface="Aptos" panose="020B0004020202020204" pitchFamily="34" charset="0"/>
              </a:rPr>
              <a:t>: General education courses are offered by various schools/colleges across campus and the general education requirements should stand out in the catalog and on the University website.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3923744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B56CC1-2249-6ADC-B51D-77BD5EF7A5C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A3A449-DE4B-1B6C-BE62-4C49762397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E4EE717-B962-0EAB-3595-A912F2E90A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7826E77-191C-3D73-8E3E-9E9370DD1F23}"/>
              </a:ext>
            </a:extLst>
          </p:cNvPr>
          <p:cNvSpPr>
            <a:spLocks noGrp="1"/>
          </p:cNvSpPr>
          <p:nvPr>
            <p:ph type="title"/>
          </p:nvPr>
        </p:nvSpPr>
        <p:spPr>
          <a:xfrm>
            <a:off x="1600754" y="1087374"/>
            <a:ext cx="8983489" cy="1000978"/>
          </a:xfrm>
        </p:spPr>
        <p:txBody>
          <a:bodyPr>
            <a:normAutofit/>
          </a:bodyPr>
          <a:lstStyle/>
          <a:p>
            <a:r>
              <a:rPr lang="en-US" sz="4400" dirty="0"/>
              <a:t>Additional Recommendation 2</a:t>
            </a:r>
          </a:p>
        </p:txBody>
      </p:sp>
      <p:sp>
        <p:nvSpPr>
          <p:cNvPr id="12" name="Rectangle 11">
            <a:extLst>
              <a:ext uri="{FF2B5EF4-FFF2-40B4-BE49-F238E27FC236}">
                <a16:creationId xmlns:a16="http://schemas.microsoft.com/office/drawing/2014/main" id="{6947840B-04A0-D6FC-043C-74797D94E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A384F91D-974F-7C0B-0936-83197A94E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94F77C25-3C73-FCC1-61FC-2B5B736335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7F3C962D-551D-5045-0927-938450C48A51}"/>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Move the university faculty teaching award for general education to Academic Affairs where all other faculty excellence awards are housed. </a:t>
            </a:r>
          </a:p>
          <a:p>
            <a:pPr marL="0" indent="0">
              <a:buNone/>
            </a:pPr>
            <a:endParaRPr lang="en-US" sz="1800" dirty="0">
              <a:effectLst/>
              <a:latin typeface="Aptos" panose="020B0004020202020204" pitchFamily="34" charset="0"/>
            </a:endParaRPr>
          </a:p>
          <a:p>
            <a:pPr marL="502920" lvl="1" indent="0">
              <a:buNone/>
            </a:pPr>
            <a:r>
              <a:rPr lang="en-US" sz="1600" i="1" dirty="0">
                <a:effectLst/>
                <a:latin typeface="Aptos" panose="020B0004020202020204" pitchFamily="34" charset="0"/>
              </a:rPr>
              <a:t>Rationale</a:t>
            </a:r>
            <a:r>
              <a:rPr lang="en-US" sz="1600" dirty="0">
                <a:effectLst/>
                <a:latin typeface="Aptos" panose="020B0004020202020204" pitchFamily="34" charset="0"/>
              </a:rPr>
              <a:t>: General education courses are taught by faculty in various schools/colleges across campus.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889169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63DE43-75BB-5391-FDCB-D10381554E3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92654E-F916-81C9-AB9B-C8225D1E5C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3375BD-7F73-7449-DB69-85797A64B7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E4AB3EE-78AE-DE59-2C3D-9D82FD4AE045}"/>
              </a:ext>
            </a:extLst>
          </p:cNvPr>
          <p:cNvSpPr>
            <a:spLocks noGrp="1"/>
          </p:cNvSpPr>
          <p:nvPr>
            <p:ph type="title"/>
          </p:nvPr>
        </p:nvSpPr>
        <p:spPr>
          <a:xfrm>
            <a:off x="1600754" y="1087374"/>
            <a:ext cx="8983489" cy="1000978"/>
          </a:xfrm>
        </p:spPr>
        <p:txBody>
          <a:bodyPr>
            <a:normAutofit/>
          </a:bodyPr>
          <a:lstStyle/>
          <a:p>
            <a:r>
              <a:rPr lang="en-US" sz="4000" dirty="0"/>
              <a:t>Additional Recommendation 3</a:t>
            </a:r>
          </a:p>
        </p:txBody>
      </p:sp>
      <p:sp>
        <p:nvSpPr>
          <p:cNvPr id="12" name="Rectangle 11">
            <a:extLst>
              <a:ext uri="{FF2B5EF4-FFF2-40B4-BE49-F238E27FC236}">
                <a16:creationId xmlns:a16="http://schemas.microsoft.com/office/drawing/2014/main" id="{FE27E48D-2B8C-5000-79D8-7F4CD5503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E6B6055B-1045-936A-F16B-55778EB63B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13A9836-03E3-4C85-07A8-A3483B65B4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D9FE6BCA-EDDE-7A8E-4F18-69B52DE2C372}"/>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Make the General Education Committee (that reviews course proposals, transfer credits, etc.) a university standing committee that reports to Academic Affairs with a regular rotation of faculty representatives (like all other university standing committees). A new policy would be needed to address issues such as appeal processes if a proposed course is denied, terms of service for committee members, etc.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a:t>
            </a:r>
            <a:r>
              <a:rPr lang="en-US" sz="1600" dirty="0">
                <a:effectLst/>
                <a:latin typeface="Aptos" panose="020B0004020202020204" pitchFamily="34" charset="0"/>
              </a:rPr>
              <a:t>: The General Education Committee is currently a subcommittee of the University Curriculum Committee. Elevation to a standing University Committee would emphasize the importance of general education to the University mission. </a:t>
            </a:r>
            <a:endParaRPr lang="en-US" dirty="0"/>
          </a:p>
          <a:p>
            <a:endParaRPr lang="en-US" dirty="0">
              <a:solidFill>
                <a:schemeClr val="tx1"/>
              </a:solidFill>
            </a:endParaRPr>
          </a:p>
        </p:txBody>
      </p:sp>
    </p:spTree>
    <p:extLst>
      <p:ext uri="{BB962C8B-B14F-4D97-AF65-F5344CB8AC3E}">
        <p14:creationId xmlns:p14="http://schemas.microsoft.com/office/powerpoint/2010/main" val="788449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7A370-881A-E45C-7937-A52852289F78}"/>
              </a:ext>
            </a:extLst>
          </p:cNvPr>
          <p:cNvSpPr>
            <a:spLocks noGrp="1"/>
          </p:cNvSpPr>
          <p:nvPr>
            <p:ph type="title"/>
          </p:nvPr>
        </p:nvSpPr>
        <p:spPr>
          <a:xfrm>
            <a:off x="252919" y="1123837"/>
            <a:ext cx="3140780" cy="4601183"/>
          </a:xfrm>
        </p:spPr>
        <p:txBody>
          <a:bodyPr/>
          <a:lstStyle/>
          <a:p>
            <a:r>
              <a:rPr lang="en-US" dirty="0"/>
              <a:t>General Education Implementation Committee</a:t>
            </a:r>
            <a:br>
              <a:rPr lang="en-US" dirty="0"/>
            </a:br>
            <a:r>
              <a:rPr lang="en-US" dirty="0"/>
              <a:t>(</a:t>
            </a:r>
            <a:r>
              <a:rPr lang="en-US" i="1" dirty="0"/>
              <a:t>n</a:t>
            </a:r>
            <a:r>
              <a:rPr lang="en-US" dirty="0"/>
              <a:t>=31) </a:t>
            </a:r>
            <a:br>
              <a:rPr lang="en-US" dirty="0"/>
            </a:br>
            <a:br>
              <a:rPr lang="en-US" dirty="0"/>
            </a:br>
            <a:r>
              <a:rPr lang="en-US" dirty="0"/>
              <a:t>*</a:t>
            </a:r>
            <a:r>
              <a:rPr lang="en-US" sz="2400" dirty="0"/>
              <a:t>co-chairs: </a:t>
            </a:r>
            <a:br>
              <a:rPr lang="en-US" sz="2400" dirty="0"/>
            </a:br>
            <a:r>
              <a:rPr lang="en-US" sz="2400" dirty="0"/>
              <a:t>Linda Null</a:t>
            </a:r>
            <a:br>
              <a:rPr lang="en-US" sz="2400" dirty="0"/>
            </a:br>
            <a:r>
              <a:rPr lang="en-US" sz="2400" dirty="0"/>
              <a:t>Holly Anthony</a:t>
            </a:r>
          </a:p>
        </p:txBody>
      </p:sp>
      <p:sp>
        <p:nvSpPr>
          <p:cNvPr id="3" name="Text Placeholder 2">
            <a:extLst>
              <a:ext uri="{FF2B5EF4-FFF2-40B4-BE49-F238E27FC236}">
                <a16:creationId xmlns:a16="http://schemas.microsoft.com/office/drawing/2014/main" id="{438025D6-19FE-F976-D16B-56852B4F7468}"/>
              </a:ext>
            </a:extLst>
          </p:cNvPr>
          <p:cNvSpPr>
            <a:spLocks noGrp="1"/>
          </p:cNvSpPr>
          <p:nvPr>
            <p:ph type="body" idx="1"/>
          </p:nvPr>
        </p:nvSpPr>
        <p:spPr>
          <a:xfrm>
            <a:off x="3539949" y="-5169"/>
            <a:ext cx="3659772" cy="472308"/>
          </a:xfrm>
        </p:spPr>
        <p:txBody>
          <a:bodyPr/>
          <a:lstStyle/>
          <a:p>
            <a:r>
              <a:rPr lang="en-US" dirty="0"/>
              <a:t>Implementation Committee</a:t>
            </a:r>
          </a:p>
        </p:txBody>
      </p:sp>
      <p:sp>
        <p:nvSpPr>
          <p:cNvPr id="4" name="Content Placeholder 3">
            <a:extLst>
              <a:ext uri="{FF2B5EF4-FFF2-40B4-BE49-F238E27FC236}">
                <a16:creationId xmlns:a16="http://schemas.microsoft.com/office/drawing/2014/main" id="{A0EC4225-52FB-6A56-EBCC-DFE35AC08E13}"/>
              </a:ext>
            </a:extLst>
          </p:cNvPr>
          <p:cNvSpPr>
            <a:spLocks noGrp="1"/>
          </p:cNvSpPr>
          <p:nvPr>
            <p:ph sz="half" idx="2"/>
          </p:nvPr>
        </p:nvSpPr>
        <p:spPr>
          <a:xfrm>
            <a:off x="3539949" y="1041210"/>
            <a:ext cx="3803875" cy="5150868"/>
          </a:xfrm>
        </p:spPr>
        <p:txBody>
          <a:bodyPr>
            <a:noAutofit/>
          </a:bodyPr>
          <a:lstStyle/>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Holly Anthony,* Curriculum &amp; Instruction</a:t>
            </a:r>
          </a:p>
          <a:p>
            <a:pPr>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Linda Null,* English </a:t>
            </a:r>
          </a:p>
          <a:p>
            <a:pPr>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Deborah Barnard</a:t>
            </a:r>
            <a:r>
              <a:rPr lang="en-US" sz="1600" dirty="0">
                <a:solidFill>
                  <a:srgbClr val="444444"/>
                </a:solidFill>
                <a:cs typeface="Times New Roman" panose="02020603050405020304" pitchFamily="18" charset="0"/>
              </a:rPr>
              <a:t>, Foreign Languages </a:t>
            </a: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Stacey Browning</a:t>
            </a:r>
            <a:r>
              <a:rPr lang="en-US" sz="1600" dirty="0">
                <a:solidFill>
                  <a:srgbClr val="444444"/>
                </a:solidFill>
                <a:cs typeface="Times New Roman" panose="02020603050405020304" pitchFamily="18" charset="0"/>
              </a:rPr>
              <a:t>, Nursing </a:t>
            </a: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Janet </a:t>
            </a:r>
            <a:r>
              <a:rPr lang="en-US" sz="1600" b="0" i="0" u="none" strike="noStrike" dirty="0" err="1">
                <a:solidFill>
                  <a:srgbClr val="444444"/>
                </a:solidFill>
                <a:effectLst/>
                <a:cs typeface="Times New Roman" panose="02020603050405020304" pitchFamily="18" charset="0"/>
              </a:rPr>
              <a:t>Coonce</a:t>
            </a:r>
            <a:r>
              <a:rPr lang="en-US" sz="1600" b="0" i="0" u="none" strike="noStrike" dirty="0">
                <a:solidFill>
                  <a:srgbClr val="444444"/>
                </a:solidFill>
                <a:effectLst/>
                <a:cs typeface="Times New Roman" panose="02020603050405020304" pitchFamily="18" charset="0"/>
              </a:rPr>
              <a:t>, Chemistry</a:t>
            </a:r>
            <a:endParaRPr lang="en-US" sz="1600" dirty="0">
              <a:solidFill>
                <a:srgbClr val="444444"/>
              </a:solidFill>
              <a:cs typeface="Times New Roman" panose="02020603050405020304" pitchFamily="18" charset="0"/>
            </a:endParaRP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Brittany </a:t>
            </a:r>
            <a:r>
              <a:rPr lang="en-US" sz="1600" dirty="0">
                <a:solidFill>
                  <a:srgbClr val="444444"/>
                </a:solidFill>
                <a:cs typeface="Times New Roman" panose="02020603050405020304" pitchFamily="18" charset="0"/>
              </a:rPr>
              <a:t>Copley, Registrar </a:t>
            </a: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Chuck Craig</a:t>
            </a:r>
            <a:r>
              <a:rPr lang="en-US" sz="1600" dirty="0">
                <a:solidFill>
                  <a:srgbClr val="444444"/>
                </a:solidFill>
                <a:cs typeface="Times New Roman" panose="02020603050405020304" pitchFamily="18" charset="0"/>
              </a:rPr>
              <a:t>, </a:t>
            </a:r>
            <a:r>
              <a:rPr lang="en-US" sz="1600" dirty="0" err="1">
                <a:solidFill>
                  <a:srgbClr val="444444"/>
                </a:solidFill>
                <a:cs typeface="Times New Roman" panose="02020603050405020304" pitchFamily="18" charset="0"/>
              </a:rPr>
              <a:t>CoEd</a:t>
            </a:r>
            <a:r>
              <a:rPr lang="en-US" sz="1600" dirty="0">
                <a:solidFill>
                  <a:srgbClr val="444444"/>
                </a:solidFill>
                <a:cs typeface="Times New Roman" panose="02020603050405020304" pitchFamily="18" charset="0"/>
              </a:rPr>
              <a:t> SSC</a:t>
            </a: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Dennis </a:t>
            </a:r>
            <a:r>
              <a:rPr lang="en-US" sz="1600" dirty="0" err="1">
                <a:solidFill>
                  <a:srgbClr val="444444"/>
                </a:solidFill>
                <a:cs typeface="Times New Roman" panose="02020603050405020304" pitchFamily="18" charset="0"/>
              </a:rPr>
              <a:t>Fennewald</a:t>
            </a:r>
            <a:r>
              <a:rPr lang="en-US" sz="1600" dirty="0">
                <a:solidFill>
                  <a:srgbClr val="444444"/>
                </a:solidFill>
                <a:cs typeface="Times New Roman" panose="02020603050405020304" pitchFamily="18" charset="0"/>
              </a:rPr>
              <a:t>, Agriculture</a:t>
            </a:r>
          </a:p>
          <a:p>
            <a:pPr algn="l">
              <a:buFont typeface="Arial" panose="020B0604020202020204" pitchFamily="34" charset="0"/>
              <a:buChar char="•"/>
            </a:pPr>
            <a:r>
              <a:rPr lang="en-US" sz="1600" dirty="0">
                <a:solidFill>
                  <a:srgbClr val="444444"/>
                </a:solidFill>
                <a:cs typeface="Times New Roman" panose="02020603050405020304" pitchFamily="18" charset="0"/>
              </a:rPr>
              <a:t>Colin Hill, Music</a:t>
            </a:r>
          </a:p>
          <a:p>
            <a:pPr algn="l">
              <a:buFont typeface="Arial" panose="020B0604020202020204" pitchFamily="34" charset="0"/>
              <a:buChar char="•"/>
            </a:pPr>
            <a:r>
              <a:rPr lang="en-US" sz="1600" b="0" i="0" u="none" strike="noStrike" dirty="0">
                <a:solidFill>
                  <a:srgbClr val="444444"/>
                </a:solidFill>
                <a:effectLst/>
                <a:cs typeface="Times New Roman" panose="02020603050405020304" pitchFamily="18" charset="0"/>
              </a:rPr>
              <a:t>Kelly McCallister, Volpe Library </a:t>
            </a:r>
          </a:p>
          <a:p>
            <a:pPr algn="l">
              <a:buFont typeface="Arial" panose="020B0604020202020204" pitchFamily="34" charset="0"/>
              <a:buChar char="•"/>
            </a:pPr>
            <a:r>
              <a:rPr lang="en-US" sz="1600" dirty="0">
                <a:solidFill>
                  <a:srgbClr val="444444"/>
                </a:solidFill>
                <a:cs typeface="Times New Roman" panose="02020603050405020304" pitchFamily="18" charset="0"/>
              </a:rPr>
              <a:t>Collen </a:t>
            </a:r>
            <a:r>
              <a:rPr lang="en-US" sz="1600" dirty="0" err="1">
                <a:solidFill>
                  <a:srgbClr val="444444"/>
                </a:solidFill>
                <a:cs typeface="Times New Roman" panose="02020603050405020304" pitchFamily="18" charset="0"/>
              </a:rPr>
              <a:t>Mestayer</a:t>
            </a:r>
            <a:r>
              <a:rPr lang="en-US" sz="1600" dirty="0">
                <a:solidFill>
                  <a:srgbClr val="444444"/>
                </a:solidFill>
                <a:cs typeface="Times New Roman" panose="02020603050405020304" pitchFamily="18" charset="0"/>
              </a:rPr>
              <a:t>, Communication </a:t>
            </a:r>
          </a:p>
          <a:p>
            <a:pPr algn="l">
              <a:buFont typeface="Arial" panose="020B0604020202020204" pitchFamily="34" charset="0"/>
              <a:buChar char="•"/>
            </a:pPr>
            <a:r>
              <a:rPr lang="en-US" sz="1600" dirty="0">
                <a:solidFill>
                  <a:srgbClr val="444444"/>
                </a:solidFill>
                <a:cs typeface="Times New Roman" panose="02020603050405020304" pitchFamily="18" charset="0"/>
              </a:rPr>
              <a:t>Alma </a:t>
            </a:r>
            <a:r>
              <a:rPr lang="en-US" sz="1600" dirty="0" err="1">
                <a:solidFill>
                  <a:srgbClr val="444444"/>
                </a:solidFill>
                <a:cs typeface="Times New Roman" panose="02020603050405020304" pitchFamily="18" charset="0"/>
              </a:rPr>
              <a:t>Núñez</a:t>
            </a:r>
            <a:r>
              <a:rPr lang="en-US" sz="1600" dirty="0">
                <a:solidFill>
                  <a:srgbClr val="444444"/>
                </a:solidFill>
                <a:cs typeface="Times New Roman" panose="02020603050405020304" pitchFamily="18" charset="0"/>
              </a:rPr>
              <a:t>; Econ, Finance, &amp; Marketing</a:t>
            </a:r>
          </a:p>
          <a:p>
            <a:pPr algn="l">
              <a:buFont typeface="Arial" panose="020B0604020202020204" pitchFamily="34" charset="0"/>
              <a:buChar char="•"/>
            </a:pPr>
            <a:r>
              <a:rPr lang="en-US" sz="1600" dirty="0">
                <a:solidFill>
                  <a:srgbClr val="444444"/>
                </a:solidFill>
                <a:cs typeface="Times New Roman" panose="02020603050405020304" pitchFamily="18" charset="0"/>
              </a:rPr>
              <a:t>Lindsey Roberts, Honors </a:t>
            </a:r>
          </a:p>
          <a:p>
            <a:pPr algn="l">
              <a:buFont typeface="Arial" panose="020B0604020202020204" pitchFamily="34" charset="0"/>
              <a:buChar char="•"/>
            </a:pPr>
            <a:r>
              <a:rPr lang="en-US" sz="1600" dirty="0">
                <a:solidFill>
                  <a:srgbClr val="444444"/>
                </a:solidFill>
                <a:cs typeface="Times New Roman" panose="02020603050405020304" pitchFamily="18" charset="0"/>
              </a:rPr>
              <a:t>Cara Sisk, Human Ecology </a:t>
            </a:r>
          </a:p>
          <a:p>
            <a:pPr algn="l">
              <a:buFont typeface="Arial" panose="020B0604020202020204" pitchFamily="34" charset="0"/>
              <a:buChar char="•"/>
            </a:pPr>
            <a:r>
              <a:rPr lang="en-US" sz="1600" dirty="0">
                <a:solidFill>
                  <a:srgbClr val="444444"/>
                </a:solidFill>
                <a:cs typeface="Times New Roman" panose="02020603050405020304" pitchFamily="18" charset="0"/>
              </a:rPr>
              <a:t>Doug Talbert, Computer Science </a:t>
            </a:r>
          </a:p>
          <a:p>
            <a:pPr algn="l">
              <a:buFont typeface="Arial" panose="020B0604020202020204" pitchFamily="34" charset="0"/>
              <a:buChar char="•"/>
            </a:pPr>
            <a:r>
              <a:rPr lang="en-US" sz="1600" dirty="0">
                <a:solidFill>
                  <a:srgbClr val="444444"/>
                </a:solidFill>
                <a:cs typeface="Times New Roman" panose="02020603050405020304" pitchFamily="18" charset="0"/>
              </a:rPr>
              <a:t>Chris Wilson, General &amp; Industrial  Engineering </a:t>
            </a:r>
          </a:p>
        </p:txBody>
      </p:sp>
      <p:sp>
        <p:nvSpPr>
          <p:cNvPr id="5" name="Text Placeholder 4">
            <a:extLst>
              <a:ext uri="{FF2B5EF4-FFF2-40B4-BE49-F238E27FC236}">
                <a16:creationId xmlns:a16="http://schemas.microsoft.com/office/drawing/2014/main" id="{5A83AEB5-3FC1-DE54-1294-3F0B4738C64F}"/>
              </a:ext>
            </a:extLst>
          </p:cNvPr>
          <p:cNvSpPr>
            <a:spLocks noGrp="1"/>
          </p:cNvSpPr>
          <p:nvPr>
            <p:ph type="body" sz="quarter" idx="3"/>
          </p:nvPr>
        </p:nvSpPr>
        <p:spPr>
          <a:xfrm>
            <a:off x="7424530" y="21998"/>
            <a:ext cx="3737113" cy="445141"/>
          </a:xfrm>
        </p:spPr>
        <p:txBody>
          <a:bodyPr/>
          <a:lstStyle/>
          <a:p>
            <a:r>
              <a:rPr lang="en-US" dirty="0"/>
              <a:t>General Education Committee</a:t>
            </a:r>
          </a:p>
        </p:txBody>
      </p:sp>
      <p:sp>
        <p:nvSpPr>
          <p:cNvPr id="6" name="Content Placeholder 5">
            <a:extLst>
              <a:ext uri="{FF2B5EF4-FFF2-40B4-BE49-F238E27FC236}">
                <a16:creationId xmlns:a16="http://schemas.microsoft.com/office/drawing/2014/main" id="{4A5D3AB4-3251-F25A-5AC6-137D578678E8}"/>
              </a:ext>
            </a:extLst>
          </p:cNvPr>
          <p:cNvSpPr>
            <a:spLocks noGrp="1"/>
          </p:cNvSpPr>
          <p:nvPr>
            <p:ph sz="quarter" idx="4"/>
          </p:nvPr>
        </p:nvSpPr>
        <p:spPr>
          <a:xfrm>
            <a:off x="7343824" y="808012"/>
            <a:ext cx="4308574" cy="5384066"/>
          </a:xfrm>
        </p:spPr>
        <p:txBody>
          <a:bodyPr>
            <a:noAutofit/>
          </a:bodyPr>
          <a:lstStyle/>
          <a:p>
            <a:r>
              <a:rPr lang="en-US" sz="1600" dirty="0">
                <a:cs typeface="Times New Roman" panose="02020603050405020304" pitchFamily="18" charset="0"/>
              </a:rPr>
              <a:t>Tony Baker, English</a:t>
            </a:r>
          </a:p>
          <a:p>
            <a:r>
              <a:rPr lang="en-US" sz="1600" dirty="0">
                <a:cs typeface="Times New Roman" panose="02020603050405020304" pitchFamily="18" charset="0"/>
              </a:rPr>
              <a:t>Allan Mills, Mathematics </a:t>
            </a:r>
          </a:p>
          <a:p>
            <a:r>
              <a:rPr lang="en-US" sz="1600" dirty="0">
                <a:cs typeface="Times New Roman" panose="02020603050405020304" pitchFamily="18" charset="0"/>
              </a:rPr>
              <a:t>Arthur Banton, History </a:t>
            </a:r>
          </a:p>
          <a:p>
            <a:r>
              <a:rPr lang="en-US" sz="1600" dirty="0">
                <a:cs typeface="Times New Roman" panose="02020603050405020304" pitchFamily="18" charset="0"/>
              </a:rPr>
              <a:t>Kim Winkle; Art, Craft, &amp; Design </a:t>
            </a:r>
          </a:p>
          <a:p>
            <a:r>
              <a:rPr lang="en-US" sz="1600" dirty="0">
                <a:cs typeface="Times New Roman" panose="02020603050405020304" pitchFamily="18" charset="0"/>
              </a:rPr>
              <a:t>Lori Maxwell, Sociology &amp; Political Science </a:t>
            </a:r>
          </a:p>
          <a:p>
            <a:r>
              <a:rPr lang="en-US" sz="1600" dirty="0">
                <a:cs typeface="Times New Roman" panose="02020603050405020304" pitchFamily="18" charset="0"/>
              </a:rPr>
              <a:t>Daniel Combs, Biology </a:t>
            </a:r>
          </a:p>
          <a:p>
            <a:r>
              <a:rPr lang="en-US" sz="1600" dirty="0">
                <a:cs typeface="Times New Roman" panose="02020603050405020304" pitchFamily="18" charset="0"/>
              </a:rPr>
              <a:t>Melinda Anderson, Human Ecology </a:t>
            </a:r>
          </a:p>
          <a:p>
            <a:r>
              <a:rPr lang="en-US" sz="1600" dirty="0">
                <a:cs typeface="Times New Roman" panose="02020603050405020304" pitchFamily="18" charset="0"/>
              </a:rPr>
              <a:t>Scott Christen, Communication</a:t>
            </a:r>
          </a:p>
          <a:p>
            <a:r>
              <a:rPr lang="en-US" sz="1600" dirty="0">
                <a:cs typeface="Times New Roman" panose="02020603050405020304" pitchFamily="18" charset="0"/>
              </a:rPr>
              <a:t>Julie Galloway, College of Business SSC</a:t>
            </a:r>
          </a:p>
          <a:p>
            <a:r>
              <a:rPr lang="en-US" sz="1600" dirty="0">
                <a:cs typeface="Times New Roman" panose="02020603050405020304" pitchFamily="18" charset="0"/>
              </a:rPr>
              <a:t>Steve Isbell; Econ, Finance &amp; Marketing </a:t>
            </a:r>
          </a:p>
          <a:p>
            <a:r>
              <a:rPr lang="en-US" sz="1600" dirty="0">
                <a:cs typeface="Times New Roman" panose="02020603050405020304" pitchFamily="18" charset="0"/>
              </a:rPr>
              <a:t>Barbara Jared, Nursing </a:t>
            </a:r>
          </a:p>
          <a:p>
            <a:r>
              <a:rPr lang="en-US" sz="1600" dirty="0">
                <a:cs typeface="Times New Roman" panose="02020603050405020304" pitchFamily="18" charset="0"/>
              </a:rPr>
              <a:t>Krystal Kennedy, Curriculum &amp; Instruction </a:t>
            </a:r>
          </a:p>
          <a:p>
            <a:r>
              <a:rPr lang="en-US" sz="1600" dirty="0">
                <a:cs typeface="Times New Roman" panose="02020603050405020304" pitchFamily="18" charset="0"/>
              </a:rPr>
              <a:t>Jeannie Smith, Interdisciplinary Studies SSC</a:t>
            </a:r>
          </a:p>
          <a:p>
            <a:r>
              <a:rPr lang="en-US" sz="1600" dirty="0">
                <a:cs typeface="Times New Roman" panose="02020603050405020304" pitchFamily="18" charset="0"/>
              </a:rPr>
              <a:t>Jerri </a:t>
            </a:r>
            <a:r>
              <a:rPr lang="en-US" sz="1600" dirty="0" err="1">
                <a:cs typeface="Times New Roman" panose="02020603050405020304" pitchFamily="18" charset="0"/>
              </a:rPr>
              <a:t>Winningham</a:t>
            </a:r>
            <a:r>
              <a:rPr lang="en-US" sz="1600" dirty="0">
                <a:cs typeface="Times New Roman" panose="02020603050405020304" pitchFamily="18" charset="0"/>
              </a:rPr>
              <a:t>, Enrollment Management </a:t>
            </a:r>
          </a:p>
          <a:p>
            <a:r>
              <a:rPr lang="en-US" sz="1600" dirty="0" err="1">
                <a:cs typeface="Times New Roman" panose="02020603050405020304" pitchFamily="18" charset="0"/>
              </a:rPr>
              <a:t>Lenly</a:t>
            </a:r>
            <a:r>
              <a:rPr lang="en-US" sz="1600" dirty="0">
                <a:cs typeface="Times New Roman" panose="02020603050405020304" pitchFamily="18" charset="0"/>
              </a:rPr>
              <a:t> Weathers, Civil &amp; Environmental Engineering </a:t>
            </a:r>
          </a:p>
        </p:txBody>
      </p:sp>
      <p:pic>
        <p:nvPicPr>
          <p:cNvPr id="8" name="Picture 7">
            <a:extLst>
              <a:ext uri="{FF2B5EF4-FFF2-40B4-BE49-F238E27FC236}">
                <a16:creationId xmlns:a16="http://schemas.microsoft.com/office/drawing/2014/main" id="{1A50AFB8-4851-AAA2-18D3-AE0CA935C757}"/>
              </a:ext>
            </a:extLst>
          </p:cNvPr>
          <p:cNvPicPr>
            <a:picLocks noChangeAspect="1"/>
          </p:cNvPicPr>
          <p:nvPr/>
        </p:nvPicPr>
        <p:blipFill>
          <a:blip r:embed="rId3"/>
          <a:stretch>
            <a:fillRect/>
          </a:stretch>
        </p:blipFill>
        <p:spPr>
          <a:xfrm>
            <a:off x="0" y="21998"/>
            <a:ext cx="825500" cy="711200"/>
          </a:xfrm>
          <a:prstGeom prst="rect">
            <a:avLst/>
          </a:prstGeom>
        </p:spPr>
      </p:pic>
    </p:spTree>
    <p:extLst>
      <p:ext uri="{BB962C8B-B14F-4D97-AF65-F5344CB8AC3E}">
        <p14:creationId xmlns:p14="http://schemas.microsoft.com/office/powerpoint/2010/main" val="3171380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19F5DC29-619D-C1DC-F4B4-AB1B3FCD9073}"/>
              </a:ext>
            </a:extLst>
          </p:cNvPr>
          <p:cNvSpPr>
            <a:spLocks noGrp="1"/>
          </p:cNvSpPr>
          <p:nvPr>
            <p:ph type="title"/>
          </p:nvPr>
        </p:nvSpPr>
        <p:spPr>
          <a:xfrm>
            <a:off x="1600754" y="1087374"/>
            <a:ext cx="8983489" cy="1000978"/>
          </a:xfrm>
        </p:spPr>
        <p:txBody>
          <a:bodyPr>
            <a:normAutofit/>
          </a:bodyPr>
          <a:lstStyle/>
          <a:p>
            <a:r>
              <a:rPr lang="en-US" dirty="0"/>
              <a:t>Gen Ed Implementation Committee Charge</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DE6280CC-5916-5BDE-EDC6-4E51937F30E5}"/>
              </a:ext>
            </a:extLst>
          </p:cNvPr>
          <p:cNvSpPr>
            <a:spLocks noGrp="1"/>
          </p:cNvSpPr>
          <p:nvPr>
            <p:ph idx="1"/>
          </p:nvPr>
        </p:nvSpPr>
        <p:spPr>
          <a:xfrm>
            <a:off x="1600753" y="2535446"/>
            <a:ext cx="8983489" cy="3554457"/>
          </a:xfrm>
        </p:spPr>
        <p:txBody>
          <a:bodyPr>
            <a:normAutofit/>
          </a:bodyPr>
          <a:lstStyle/>
          <a:p>
            <a:pPr marL="0" indent="0" algn="l">
              <a:buNone/>
            </a:pPr>
            <a:r>
              <a:rPr lang="en-US" b="0" i="0" u="none" strike="noStrike" dirty="0">
                <a:solidFill>
                  <a:srgbClr val="444444"/>
                </a:solidFill>
                <a:effectLst/>
              </a:rPr>
              <a:t>The goals of this committee </a:t>
            </a:r>
            <a:r>
              <a:rPr lang="en-US" dirty="0">
                <a:solidFill>
                  <a:srgbClr val="444444"/>
                </a:solidFill>
              </a:rPr>
              <a:t>a</a:t>
            </a:r>
            <a:r>
              <a:rPr lang="en-US" b="0" i="0" u="none" strike="noStrike" dirty="0">
                <a:solidFill>
                  <a:srgbClr val="444444"/>
                </a:solidFill>
                <a:effectLst/>
              </a:rPr>
              <a:t>re to:</a:t>
            </a:r>
          </a:p>
          <a:p>
            <a:pPr>
              <a:buFont typeface="Arial" panose="020B0604020202020204" pitchFamily="34" charset="0"/>
              <a:buChar char="•"/>
            </a:pPr>
            <a:r>
              <a:rPr lang="en-US" dirty="0"/>
              <a:t>Review the Gen Ed Vision Committee’s recommendations, and</a:t>
            </a:r>
          </a:p>
          <a:p>
            <a:pPr>
              <a:buFont typeface="Arial" panose="020B0604020202020204" pitchFamily="34" charset="0"/>
              <a:buChar char="•"/>
            </a:pPr>
            <a:r>
              <a:rPr lang="en-US" b="1" u="sng" dirty="0"/>
              <a:t>Involve campus stakeholders </a:t>
            </a:r>
            <a:r>
              <a:rPr lang="en-US" dirty="0"/>
              <a:t>to develop a detailed implementation plan for those recommendations. </a:t>
            </a:r>
          </a:p>
          <a:p>
            <a:pPr marL="0" indent="0" algn="l">
              <a:buNone/>
            </a:pPr>
            <a:endParaRPr lang="en-US" dirty="0">
              <a:solidFill>
                <a:schemeClr val="tx1"/>
              </a:solidFill>
            </a:endParaRPr>
          </a:p>
          <a:p>
            <a:pPr marL="0" indent="0">
              <a:buNone/>
            </a:pPr>
            <a:r>
              <a:rPr lang="en-US" dirty="0">
                <a:solidFill>
                  <a:schemeClr val="tx1"/>
                </a:solidFill>
              </a:rPr>
              <a:t>Seven (7) subcommittees have been formed to accomplish this work.</a:t>
            </a:r>
          </a:p>
        </p:txBody>
      </p:sp>
      <p:pic>
        <p:nvPicPr>
          <p:cNvPr id="4" name="Picture 3">
            <a:extLst>
              <a:ext uri="{FF2B5EF4-FFF2-40B4-BE49-F238E27FC236}">
                <a16:creationId xmlns:a16="http://schemas.microsoft.com/office/drawing/2014/main" id="{6898283F-6B18-CD55-D6F3-C7245439A72C}"/>
              </a:ext>
            </a:extLst>
          </p:cNvPr>
          <p:cNvPicPr>
            <a:picLocks noChangeAspect="1"/>
          </p:cNvPicPr>
          <p:nvPr/>
        </p:nvPicPr>
        <p:blipFill>
          <a:blip r:embed="rId2"/>
          <a:stretch>
            <a:fillRect/>
          </a:stretch>
        </p:blipFill>
        <p:spPr>
          <a:xfrm>
            <a:off x="0" y="21998"/>
            <a:ext cx="825500" cy="711200"/>
          </a:xfrm>
          <a:prstGeom prst="rect">
            <a:avLst/>
          </a:prstGeom>
        </p:spPr>
      </p:pic>
    </p:spTree>
    <p:extLst>
      <p:ext uri="{BB962C8B-B14F-4D97-AF65-F5344CB8AC3E}">
        <p14:creationId xmlns:p14="http://schemas.microsoft.com/office/powerpoint/2010/main" val="552589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F645BF8-7885-4398-80BC-4C0DF24F5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3212FB65-CD2B-4005-B910-132DCE19F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7" name="Rectangle 16">
            <a:extLst>
              <a:ext uri="{FF2B5EF4-FFF2-40B4-BE49-F238E27FC236}">
                <a16:creationId xmlns:a16="http://schemas.microsoft.com/office/drawing/2014/main" id="{A35CBD63-8F8F-47DC-9CE7-159E6161D8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A0E3486-FD49-4921-B4F4-E5BB5C88AC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3"/>
            <a:ext cx="3577575"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080790DD-C14E-7E21-CDE0-0E68BEC8023E}"/>
              </a:ext>
            </a:extLst>
          </p:cNvPr>
          <p:cNvSpPr>
            <a:spLocks noGrp="1"/>
          </p:cNvSpPr>
          <p:nvPr>
            <p:ph type="title"/>
          </p:nvPr>
        </p:nvSpPr>
        <p:spPr>
          <a:xfrm>
            <a:off x="0" y="2647950"/>
            <a:ext cx="3577574" cy="1066800"/>
          </a:xfrm>
        </p:spPr>
        <p:txBody>
          <a:bodyPr vert="horz" lIns="91440" tIns="45720" rIns="91440" bIns="45720" rtlCol="0" anchor="b">
            <a:normAutofit fontScale="90000"/>
          </a:bodyPr>
          <a:lstStyle/>
          <a:p>
            <a:r>
              <a:rPr lang="en-US" sz="3600" dirty="0"/>
              <a:t>Academic Area</a:t>
            </a:r>
            <a:br>
              <a:rPr lang="en-US" sz="3600" dirty="0"/>
            </a:br>
            <a:r>
              <a:rPr lang="en-US" sz="3600" dirty="0"/>
              <a:t>Subcommittees (4)</a:t>
            </a:r>
            <a:br>
              <a:rPr lang="en-US" sz="3600" dirty="0"/>
            </a:br>
            <a:br>
              <a:rPr lang="en-US" sz="3600" dirty="0"/>
            </a:br>
            <a:br>
              <a:rPr lang="en-US" sz="3600" dirty="0"/>
            </a:br>
            <a:r>
              <a:rPr lang="en-US" sz="3600" dirty="0"/>
              <a:t>Lead co-chair: </a:t>
            </a:r>
            <a:br>
              <a:rPr lang="en-US" sz="3600" dirty="0"/>
            </a:br>
            <a:r>
              <a:rPr lang="en-US" sz="3600" dirty="0"/>
              <a:t>Holly Anthony </a:t>
            </a:r>
          </a:p>
        </p:txBody>
      </p:sp>
      <p:pic>
        <p:nvPicPr>
          <p:cNvPr id="8" name="Content Placeholder 7">
            <a:extLst>
              <a:ext uri="{FF2B5EF4-FFF2-40B4-BE49-F238E27FC236}">
                <a16:creationId xmlns:a16="http://schemas.microsoft.com/office/drawing/2014/main" id="{17A5A99C-1ED7-7D0C-F5A7-F6BCAA70FC5B}"/>
              </a:ext>
            </a:extLst>
          </p:cNvPr>
          <p:cNvPicPr>
            <a:picLocks noGrp="1" noChangeAspect="1"/>
          </p:cNvPicPr>
          <p:nvPr>
            <p:ph idx="1"/>
          </p:nvPr>
        </p:nvPicPr>
        <p:blipFill>
          <a:blip r:embed="rId2"/>
          <a:stretch>
            <a:fillRect/>
          </a:stretch>
        </p:blipFill>
        <p:spPr>
          <a:xfrm>
            <a:off x="3646845" y="904461"/>
            <a:ext cx="8164874" cy="4939748"/>
          </a:xfrm>
          <a:prstGeom prst="rect">
            <a:avLst/>
          </a:prstGeom>
        </p:spPr>
      </p:pic>
      <p:sp>
        <p:nvSpPr>
          <p:cNvPr id="21" name="Rectangle 20">
            <a:extLst>
              <a:ext uri="{FF2B5EF4-FFF2-40B4-BE49-F238E27FC236}">
                <a16:creationId xmlns:a16="http://schemas.microsoft.com/office/drawing/2014/main" id="{83B4A72C-2924-4CE2-8674-7E02E182E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extBox 1">
            <a:extLst>
              <a:ext uri="{FF2B5EF4-FFF2-40B4-BE49-F238E27FC236}">
                <a16:creationId xmlns:a16="http://schemas.microsoft.com/office/drawing/2014/main" id="{945732D3-0764-58FB-F690-1C922CEB1CEB}"/>
              </a:ext>
            </a:extLst>
          </p:cNvPr>
          <p:cNvSpPr txBox="1"/>
          <p:nvPr/>
        </p:nvSpPr>
        <p:spPr>
          <a:xfrm>
            <a:off x="2100943" y="6235413"/>
            <a:ext cx="7827207" cy="369332"/>
          </a:xfrm>
          <a:prstGeom prst="rect">
            <a:avLst/>
          </a:prstGeom>
          <a:noFill/>
        </p:spPr>
        <p:txBody>
          <a:bodyPr wrap="none" rtlCol="0">
            <a:spAutoFit/>
          </a:bodyPr>
          <a:lstStyle/>
          <a:p>
            <a:r>
              <a:rPr lang="en-US" dirty="0"/>
              <a:t>**Academic Areas SC members are encouraged to contribute to Procedural SCs.</a:t>
            </a:r>
          </a:p>
        </p:txBody>
      </p:sp>
      <p:pic>
        <p:nvPicPr>
          <p:cNvPr id="3" name="Picture 2">
            <a:extLst>
              <a:ext uri="{FF2B5EF4-FFF2-40B4-BE49-F238E27FC236}">
                <a16:creationId xmlns:a16="http://schemas.microsoft.com/office/drawing/2014/main" id="{0DF49FF2-B25D-363F-3C2F-12CEB58E7E19}"/>
              </a:ext>
            </a:extLst>
          </p:cNvPr>
          <p:cNvPicPr>
            <a:picLocks noChangeAspect="1"/>
          </p:cNvPicPr>
          <p:nvPr/>
        </p:nvPicPr>
        <p:blipFill>
          <a:blip r:embed="rId3"/>
          <a:stretch>
            <a:fillRect/>
          </a:stretch>
        </p:blipFill>
        <p:spPr>
          <a:xfrm>
            <a:off x="0" y="21998"/>
            <a:ext cx="825500" cy="711200"/>
          </a:xfrm>
          <a:prstGeom prst="rect">
            <a:avLst/>
          </a:prstGeom>
        </p:spPr>
      </p:pic>
    </p:spTree>
    <p:extLst>
      <p:ext uri="{BB962C8B-B14F-4D97-AF65-F5344CB8AC3E}">
        <p14:creationId xmlns:p14="http://schemas.microsoft.com/office/powerpoint/2010/main" val="2701319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A5EC2A-7832-0B9F-ACBA-A09E711525BE}"/>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968E96F4-D51D-3582-A2E4-67A7845F80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2F941507-E7CF-227A-506A-495D253D2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7" name="Rectangle 16">
            <a:extLst>
              <a:ext uri="{FF2B5EF4-FFF2-40B4-BE49-F238E27FC236}">
                <a16:creationId xmlns:a16="http://schemas.microsoft.com/office/drawing/2014/main" id="{B17CBF65-C5B9-58A0-850D-C01A72CA1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79E2C93-0EEB-1B77-C3D0-0D25B99DE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3"/>
            <a:ext cx="3577575"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579E5689-B7F6-90C3-AF6E-D6451944537E}"/>
              </a:ext>
            </a:extLst>
          </p:cNvPr>
          <p:cNvSpPr>
            <a:spLocks noGrp="1"/>
          </p:cNvSpPr>
          <p:nvPr>
            <p:ph type="title"/>
          </p:nvPr>
        </p:nvSpPr>
        <p:spPr>
          <a:xfrm>
            <a:off x="0" y="2647950"/>
            <a:ext cx="3577574" cy="1066800"/>
          </a:xfrm>
        </p:spPr>
        <p:txBody>
          <a:bodyPr vert="horz" lIns="91440" tIns="45720" rIns="91440" bIns="45720" rtlCol="0" anchor="b">
            <a:normAutofit fontScale="90000"/>
          </a:bodyPr>
          <a:lstStyle/>
          <a:p>
            <a:r>
              <a:rPr lang="en-US" sz="3600" dirty="0"/>
              <a:t>Procedural Subcommittees (3)</a:t>
            </a:r>
            <a:br>
              <a:rPr lang="en-US" sz="3600" dirty="0"/>
            </a:br>
            <a:br>
              <a:rPr lang="en-US" sz="3600" dirty="0"/>
            </a:br>
            <a:br>
              <a:rPr lang="en-US" sz="3600" dirty="0"/>
            </a:br>
            <a:r>
              <a:rPr lang="en-US" sz="3600" dirty="0"/>
              <a:t>Lead co-chair: </a:t>
            </a:r>
            <a:br>
              <a:rPr lang="en-US" sz="3600" dirty="0"/>
            </a:br>
            <a:r>
              <a:rPr lang="en-US" sz="3600" dirty="0"/>
              <a:t>Linda Null</a:t>
            </a:r>
          </a:p>
        </p:txBody>
      </p:sp>
      <p:sp>
        <p:nvSpPr>
          <p:cNvPr id="21" name="Rectangle 20">
            <a:extLst>
              <a:ext uri="{FF2B5EF4-FFF2-40B4-BE49-F238E27FC236}">
                <a16:creationId xmlns:a16="http://schemas.microsoft.com/office/drawing/2014/main" id="{3DFFCA5F-3944-BE5E-6C1A-55FECC1E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6" name="Content Placeholder 5">
            <a:extLst>
              <a:ext uri="{FF2B5EF4-FFF2-40B4-BE49-F238E27FC236}">
                <a16:creationId xmlns:a16="http://schemas.microsoft.com/office/drawing/2014/main" id="{65C159F8-4E7D-039A-A5C3-E9965896D10A}"/>
              </a:ext>
            </a:extLst>
          </p:cNvPr>
          <p:cNvPicPr>
            <a:picLocks noGrp="1" noChangeAspect="1"/>
          </p:cNvPicPr>
          <p:nvPr>
            <p:ph idx="1"/>
          </p:nvPr>
        </p:nvPicPr>
        <p:blipFill>
          <a:blip r:embed="rId2"/>
          <a:stretch>
            <a:fillRect/>
          </a:stretch>
        </p:blipFill>
        <p:spPr>
          <a:xfrm>
            <a:off x="3734250" y="1391478"/>
            <a:ext cx="8429258" cy="3819939"/>
          </a:xfrm>
        </p:spPr>
      </p:pic>
      <p:sp>
        <p:nvSpPr>
          <p:cNvPr id="2" name="TextBox 1">
            <a:extLst>
              <a:ext uri="{FF2B5EF4-FFF2-40B4-BE49-F238E27FC236}">
                <a16:creationId xmlns:a16="http://schemas.microsoft.com/office/drawing/2014/main" id="{53E2B7C8-4B81-8F76-11A3-E747A0DA9DF4}"/>
              </a:ext>
            </a:extLst>
          </p:cNvPr>
          <p:cNvSpPr txBox="1"/>
          <p:nvPr/>
        </p:nvSpPr>
        <p:spPr>
          <a:xfrm>
            <a:off x="2100943" y="6235413"/>
            <a:ext cx="7817076" cy="369332"/>
          </a:xfrm>
          <a:prstGeom prst="rect">
            <a:avLst/>
          </a:prstGeom>
          <a:noFill/>
        </p:spPr>
        <p:txBody>
          <a:bodyPr wrap="none" rtlCol="0">
            <a:spAutoFit/>
          </a:bodyPr>
          <a:lstStyle/>
          <a:p>
            <a:r>
              <a:rPr lang="en-US" dirty="0"/>
              <a:t>**Procedural SC members are encouraged to contribute to Academic Areas SCs.</a:t>
            </a:r>
          </a:p>
        </p:txBody>
      </p:sp>
      <p:pic>
        <p:nvPicPr>
          <p:cNvPr id="3" name="Picture 2">
            <a:extLst>
              <a:ext uri="{FF2B5EF4-FFF2-40B4-BE49-F238E27FC236}">
                <a16:creationId xmlns:a16="http://schemas.microsoft.com/office/drawing/2014/main" id="{2B7256F5-D92C-9682-FB9E-7B008CD5A2C3}"/>
              </a:ext>
            </a:extLst>
          </p:cNvPr>
          <p:cNvPicPr>
            <a:picLocks noChangeAspect="1"/>
          </p:cNvPicPr>
          <p:nvPr/>
        </p:nvPicPr>
        <p:blipFill>
          <a:blip r:embed="rId3"/>
          <a:stretch>
            <a:fillRect/>
          </a:stretch>
        </p:blipFill>
        <p:spPr>
          <a:xfrm>
            <a:off x="0" y="21998"/>
            <a:ext cx="825500" cy="711200"/>
          </a:xfrm>
          <a:prstGeom prst="rect">
            <a:avLst/>
          </a:prstGeom>
        </p:spPr>
      </p:pic>
    </p:spTree>
    <p:extLst>
      <p:ext uri="{BB962C8B-B14F-4D97-AF65-F5344CB8AC3E}">
        <p14:creationId xmlns:p14="http://schemas.microsoft.com/office/powerpoint/2010/main" val="1058843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4327E3-5A8E-B8CB-AD67-2553B48BBCA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39890A-2DAA-0772-D87C-2FD4D3504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5954CC-71F6-3C52-FA97-40151E493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7CA61E19-0D13-1260-B10D-2BA9DD532CA9}"/>
              </a:ext>
            </a:extLst>
          </p:cNvPr>
          <p:cNvSpPr>
            <a:spLocks noGrp="1"/>
          </p:cNvSpPr>
          <p:nvPr>
            <p:ph type="title"/>
          </p:nvPr>
        </p:nvSpPr>
        <p:spPr>
          <a:xfrm>
            <a:off x="1600754" y="1087374"/>
            <a:ext cx="8983489" cy="1000978"/>
          </a:xfrm>
        </p:spPr>
        <p:txBody>
          <a:bodyPr>
            <a:normAutofit/>
          </a:bodyPr>
          <a:lstStyle/>
          <a:p>
            <a:r>
              <a:rPr lang="en-US" dirty="0"/>
              <a:t>SC1–4: Academic Area Subcommittees </a:t>
            </a:r>
          </a:p>
        </p:txBody>
      </p:sp>
      <p:sp>
        <p:nvSpPr>
          <p:cNvPr id="12" name="Rectangle 11">
            <a:extLst>
              <a:ext uri="{FF2B5EF4-FFF2-40B4-BE49-F238E27FC236}">
                <a16:creationId xmlns:a16="http://schemas.microsoft.com/office/drawing/2014/main" id="{292D324C-C402-E70D-6ED0-8A6B5846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F7FB9CA4-B0A9-5219-0784-668ACD44E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16E88621-AC44-1BBF-5E86-958EF5ECDD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F8805018-BF38-63B0-1528-EA641436C9CB}"/>
              </a:ext>
            </a:extLst>
          </p:cNvPr>
          <p:cNvSpPr>
            <a:spLocks noGrp="1"/>
          </p:cNvSpPr>
          <p:nvPr>
            <p:ph idx="1"/>
          </p:nvPr>
        </p:nvSpPr>
        <p:spPr>
          <a:xfrm>
            <a:off x="1600753" y="2738507"/>
            <a:ext cx="8983489" cy="3165336"/>
          </a:xfrm>
        </p:spPr>
        <p:txBody>
          <a:bodyPr>
            <a:normAutofit fontScale="85000" lnSpcReduction="20000"/>
          </a:bodyPr>
          <a:lstStyle/>
          <a:p>
            <a:pPr marL="0" indent="0" algn="l" rtl="0" fontAlgn="base">
              <a:buNone/>
            </a:pPr>
            <a:r>
              <a:rPr lang="en-US" sz="1800" dirty="0">
                <a:solidFill>
                  <a:schemeClr val="tx1"/>
                </a:solidFill>
                <a:latin typeface="Aptos" panose="020B0004020202020204" pitchFamily="34" charset="0"/>
              </a:rPr>
              <a:t>SC1: Communication &amp; Natural Sciences	SC2: Mathematics &amp; Humanities/ Fine Arts</a:t>
            </a:r>
          </a:p>
          <a:p>
            <a:pPr marL="0" indent="0" algn="l" rtl="0" fontAlgn="base">
              <a:buNone/>
            </a:pPr>
            <a:r>
              <a:rPr lang="en-US" sz="1800" dirty="0">
                <a:solidFill>
                  <a:schemeClr val="tx1"/>
                </a:solidFill>
                <a:latin typeface="Aptos" panose="020B0004020202020204" pitchFamily="34" charset="0"/>
              </a:rPr>
              <a:t>SC3: History &amp; Social Sciences 		SC4: Digital Literacy </a:t>
            </a:r>
          </a:p>
          <a:p>
            <a:pPr marL="0" indent="0" algn="l" rtl="0" fontAlgn="base">
              <a:buNone/>
            </a:pPr>
            <a:endParaRPr lang="en-US" sz="1800" b="1" dirty="0">
              <a:solidFill>
                <a:schemeClr val="tx1"/>
              </a:solidFill>
              <a:latin typeface="Aptos" panose="020B0004020202020204" pitchFamily="34" charset="0"/>
            </a:endParaRPr>
          </a:p>
          <a:p>
            <a:pPr marL="0" indent="0" algn="l" rtl="0" fontAlgn="base">
              <a:buNone/>
            </a:pPr>
            <a:r>
              <a:rPr lang="en-US" sz="1800" b="1" dirty="0">
                <a:solidFill>
                  <a:schemeClr val="tx1"/>
                </a:solidFill>
                <a:latin typeface="Aptos" panose="020B0004020202020204" pitchFamily="34" charset="0"/>
              </a:rPr>
              <a:t>Charge:</a:t>
            </a:r>
          </a:p>
          <a:p>
            <a:pPr lvl="1" fontAlgn="base"/>
            <a:endParaRPr lang="en-US" sz="2000" b="0" i="0" u="none" strike="noStrike" dirty="0">
              <a:effectLst/>
              <a:latin typeface="Aptos" panose="020B0004020202020204" pitchFamily="34" charset="0"/>
            </a:endParaRPr>
          </a:p>
          <a:p>
            <a:pPr lvl="1" fontAlgn="base"/>
            <a:r>
              <a:rPr lang="en-US" sz="2000" b="0" i="0" u="none" strike="noStrike" dirty="0">
                <a:effectLst/>
                <a:latin typeface="Aptos" panose="020B0004020202020204" pitchFamily="34" charset="0"/>
              </a:rPr>
              <a:t>Review SLOs in current Gen Ed Categories/Buckets and revise/update to ensure the Gen Ed Vision is captured</a:t>
            </a:r>
          </a:p>
          <a:p>
            <a:pPr lvl="2" fontAlgn="base"/>
            <a:r>
              <a:rPr lang="en-US" sz="1800" b="0" i="0" u="none" strike="noStrike" dirty="0">
                <a:effectLst/>
                <a:latin typeface="Aptos" panose="020B0004020202020204" pitchFamily="34" charset="0"/>
              </a:rPr>
              <a:t>Where do Digital Literacy and Financial Literacy belong (if anywhere)? New categories/buckets and/or embedded strands?</a:t>
            </a:r>
          </a:p>
          <a:p>
            <a:pPr lvl="1" fontAlgn="base"/>
            <a:r>
              <a:rPr lang="en-US" sz="2000" b="0" i="0" u="none" strike="noStrike" dirty="0">
                <a:effectLst/>
                <a:latin typeface="Aptos" panose="020B0004020202020204" pitchFamily="34" charset="0"/>
              </a:rPr>
              <a:t>Organize SLOs into appropriate categories/buckets proposing new category/bucket names (as needed) and/or new buckets/categories</a:t>
            </a:r>
          </a:p>
          <a:p>
            <a:pPr lvl="1" fontAlgn="base"/>
            <a:r>
              <a:rPr lang="en-US" sz="2000" dirty="0">
                <a:latin typeface="Aptos" panose="020B0004020202020204" pitchFamily="34" charset="0"/>
              </a:rPr>
              <a:t>Review credit-hour requirements (total credits and credits/category)</a:t>
            </a:r>
            <a:endParaRPr lang="en-US" sz="2000" b="0" i="0" u="none" strike="noStrike" dirty="0">
              <a:effectLst/>
              <a:latin typeface="Aptos" panose="020B0004020202020204" pitchFamily="34" charset="0"/>
            </a:endParaRPr>
          </a:p>
          <a:p>
            <a:pPr marL="0" indent="0" algn="l" rtl="0" fontAlgn="base">
              <a:buNone/>
            </a:pPr>
            <a:endParaRPr lang="en-US" dirty="0">
              <a:solidFill>
                <a:schemeClr val="tx1"/>
              </a:solidFill>
            </a:endParaRPr>
          </a:p>
        </p:txBody>
      </p:sp>
    </p:spTree>
    <p:extLst>
      <p:ext uri="{BB962C8B-B14F-4D97-AF65-F5344CB8AC3E}">
        <p14:creationId xmlns:p14="http://schemas.microsoft.com/office/powerpoint/2010/main" val="65697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A020C6-69BE-656E-D86B-EDD8602924B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B7AA0-4726-B369-F9B8-AEAAF9857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D493E7-057B-5CE0-0EB0-6243C5591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A9B4316B-82EA-880C-D9FC-33AE75231CE9}"/>
              </a:ext>
            </a:extLst>
          </p:cNvPr>
          <p:cNvSpPr>
            <a:spLocks noGrp="1"/>
          </p:cNvSpPr>
          <p:nvPr>
            <p:ph type="title"/>
          </p:nvPr>
        </p:nvSpPr>
        <p:spPr>
          <a:xfrm>
            <a:off x="1600754" y="1087374"/>
            <a:ext cx="8983489" cy="1000978"/>
          </a:xfrm>
        </p:spPr>
        <p:txBody>
          <a:bodyPr>
            <a:normAutofit/>
          </a:bodyPr>
          <a:lstStyle/>
          <a:p>
            <a:r>
              <a:rPr lang="en-US" dirty="0"/>
              <a:t>SC5: Course Proposal Form</a:t>
            </a:r>
          </a:p>
        </p:txBody>
      </p:sp>
      <p:sp>
        <p:nvSpPr>
          <p:cNvPr id="12" name="Rectangle 11">
            <a:extLst>
              <a:ext uri="{FF2B5EF4-FFF2-40B4-BE49-F238E27FC236}">
                <a16:creationId xmlns:a16="http://schemas.microsoft.com/office/drawing/2014/main" id="{26E16EEB-5BBC-25C0-0FC8-C440F833C7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6C8EEAE4-E61F-E6D7-1A9C-5A41369410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2A649AF6-FD61-381D-11F0-00FE4186C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DBD09C7A-5BEA-ABC3-2D2F-6F4447180E74}"/>
              </a:ext>
            </a:extLst>
          </p:cNvPr>
          <p:cNvSpPr>
            <a:spLocks noGrp="1"/>
          </p:cNvSpPr>
          <p:nvPr>
            <p:ph idx="1"/>
          </p:nvPr>
        </p:nvSpPr>
        <p:spPr>
          <a:xfrm>
            <a:off x="1600753" y="2535446"/>
            <a:ext cx="8983489" cy="3554457"/>
          </a:xfrm>
        </p:spPr>
        <p:txBody>
          <a:bodyPr>
            <a:normAutofit/>
          </a:bodyPr>
          <a:lstStyle/>
          <a:p>
            <a:pPr marL="0" indent="0" algn="l" rtl="0" fontAlgn="base">
              <a:buNone/>
            </a:pPr>
            <a:r>
              <a:rPr lang="en-US" sz="1800" b="1" i="0" u="none" strike="noStrike" dirty="0">
                <a:effectLst/>
                <a:latin typeface="Aptos" panose="020B0004020202020204" pitchFamily="34" charset="0"/>
              </a:rPr>
              <a:t>Charge: </a:t>
            </a:r>
          </a:p>
          <a:p>
            <a:pPr marL="0" indent="0" algn="l" rtl="0" fontAlgn="base">
              <a:buNone/>
            </a:pPr>
            <a:endParaRPr lang="en-US" b="0" i="0" u="none" strike="noStrike" dirty="0">
              <a:effectLst/>
              <a:latin typeface="Aptos" panose="020B0004020202020204" pitchFamily="34" charset="0"/>
            </a:endParaRPr>
          </a:p>
          <a:p>
            <a:pPr lvl="1" fontAlgn="base"/>
            <a:r>
              <a:rPr lang="en-US" sz="1600" b="0" i="0" u="none" strike="noStrike" dirty="0">
                <a:effectLst/>
                <a:latin typeface="Aptos" panose="020B0004020202020204" pitchFamily="34" charset="0"/>
              </a:rPr>
              <a:t>Consider revisions in the current procedure for submitting a course to be included in the General Education curriculum</a:t>
            </a:r>
          </a:p>
          <a:p>
            <a:pPr lvl="1" fontAlgn="base"/>
            <a:r>
              <a:rPr lang="en-US" sz="1600" b="0" i="0" u="none" strike="noStrike" dirty="0">
                <a:effectLst/>
                <a:latin typeface="Aptos" panose="020B0004020202020204" pitchFamily="34" charset="0"/>
              </a:rPr>
              <a:t>Develop a new form for proposing a General Education course. </a:t>
            </a:r>
          </a:p>
          <a:p>
            <a:pPr lvl="1" fontAlgn="base"/>
            <a:r>
              <a:rPr lang="en-US" sz="1600" b="0" i="0" u="none" strike="noStrike" dirty="0">
                <a:effectLst/>
                <a:latin typeface="Aptos" panose="020B0004020202020204" pitchFamily="34" charset="0"/>
              </a:rPr>
              <a:t>Develop a procedure for submitting a TTU course to count as a General Education course but not to be included permanently as a General Education option (similar to a Special Topics course).  (</a:t>
            </a:r>
            <a:r>
              <a:rPr lang="en-US" sz="1600" b="0" i="0" u="sng" strike="noStrike" dirty="0">
                <a:effectLst/>
                <a:latin typeface="Aptos" panose="020B0004020202020204" pitchFamily="34" charset="0"/>
              </a:rPr>
              <a:t>not to be confused with course substitutions for transfer students</a:t>
            </a:r>
            <a:r>
              <a:rPr lang="en-US" sz="1600" b="0" i="0" u="none" strike="noStrike" dirty="0">
                <a:effectLst/>
                <a:latin typeface="Aptos" panose="020B0004020202020204" pitchFamily="34" charset="0"/>
              </a:rPr>
              <a:t>)</a:t>
            </a:r>
          </a:p>
          <a:p>
            <a:pPr lvl="1" fontAlgn="base"/>
            <a:r>
              <a:rPr lang="en-US" sz="1600" b="0" i="0" u="none" strike="noStrike" dirty="0">
                <a:effectLst/>
                <a:latin typeface="Aptos" panose="020B0004020202020204" pitchFamily="34" charset="0"/>
              </a:rPr>
              <a:t>Develop a procedure for appealing a rejection of a course submitted as a General Education course but not accepted (</a:t>
            </a:r>
            <a:r>
              <a:rPr lang="en-US" sz="1600" b="1" i="0" u="none" strike="noStrike" dirty="0">
                <a:effectLst/>
                <a:latin typeface="Aptos" panose="020B0004020202020204" pitchFamily="34" charset="0"/>
              </a:rPr>
              <a:t>consult with Policies/Procedures Subcommittee</a:t>
            </a:r>
            <a:r>
              <a:rPr lang="en-US" sz="1600" b="0" i="0" u="none" strike="noStrike" dirty="0">
                <a:effectLst/>
                <a:latin typeface="Aptos" panose="020B0004020202020204" pitchFamily="34" charset="0"/>
              </a:rPr>
              <a:t>) </a:t>
            </a: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F5BE6815-4C15-CFC3-F173-425D59863545}"/>
              </a:ext>
            </a:extLst>
          </p:cNvPr>
          <p:cNvPicPr>
            <a:picLocks noChangeAspect="1"/>
          </p:cNvPicPr>
          <p:nvPr/>
        </p:nvPicPr>
        <p:blipFill>
          <a:blip r:embed="rId2"/>
          <a:stretch>
            <a:fillRect/>
          </a:stretch>
        </p:blipFill>
        <p:spPr>
          <a:xfrm>
            <a:off x="0" y="21998"/>
            <a:ext cx="825500" cy="711200"/>
          </a:xfrm>
          <a:prstGeom prst="rect">
            <a:avLst/>
          </a:prstGeom>
        </p:spPr>
      </p:pic>
    </p:spTree>
    <p:extLst>
      <p:ext uri="{BB962C8B-B14F-4D97-AF65-F5344CB8AC3E}">
        <p14:creationId xmlns:p14="http://schemas.microsoft.com/office/powerpoint/2010/main" val="141681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2359A-460B-043B-5D7F-7DE3530FDAEA}"/>
              </a:ext>
            </a:extLst>
          </p:cNvPr>
          <p:cNvSpPr>
            <a:spLocks noGrp="1"/>
          </p:cNvSpPr>
          <p:nvPr>
            <p:ph type="title"/>
          </p:nvPr>
        </p:nvSpPr>
        <p:spPr/>
        <p:txBody>
          <a:bodyPr/>
          <a:lstStyle/>
          <a:p>
            <a:r>
              <a:rPr lang="en-US" dirty="0"/>
              <a:t>General Education Vision Committee</a:t>
            </a:r>
          </a:p>
        </p:txBody>
      </p:sp>
      <p:sp>
        <p:nvSpPr>
          <p:cNvPr id="3" name="Content Placeholder 2">
            <a:extLst>
              <a:ext uri="{FF2B5EF4-FFF2-40B4-BE49-F238E27FC236}">
                <a16:creationId xmlns:a16="http://schemas.microsoft.com/office/drawing/2014/main" id="{26E013B2-A258-FED4-4EA6-05FD0FEF63D5}"/>
              </a:ext>
            </a:extLst>
          </p:cNvPr>
          <p:cNvSpPr>
            <a:spLocks noGrp="1"/>
          </p:cNvSpPr>
          <p:nvPr>
            <p:ph idx="1"/>
          </p:nvPr>
        </p:nvSpPr>
        <p:spPr/>
        <p:txBody>
          <a:bodyPr>
            <a:normAutofit/>
          </a:bodyPr>
          <a:lstStyle/>
          <a:p>
            <a:r>
              <a:rPr lang="en-US" b="1" dirty="0"/>
              <a:t>Holly Anthony </a:t>
            </a:r>
            <a:r>
              <a:rPr lang="en-US" dirty="0"/>
              <a:t>(co-chair), Curriculum &amp; Instruction</a:t>
            </a:r>
          </a:p>
          <a:p>
            <a:r>
              <a:rPr lang="en-US" b="1" dirty="0"/>
              <a:t>Allan Mills </a:t>
            </a:r>
            <a:r>
              <a:rPr lang="en-US" dirty="0"/>
              <a:t>(co-chair), College of Arts &amp; Sciences </a:t>
            </a:r>
          </a:p>
          <a:p>
            <a:r>
              <a:rPr lang="en-US" b="1" dirty="0"/>
              <a:t>Steven Anton</a:t>
            </a:r>
            <a:r>
              <a:rPr lang="en-US" dirty="0"/>
              <a:t>, Mechanical Engineering </a:t>
            </a:r>
          </a:p>
          <a:p>
            <a:r>
              <a:rPr lang="en-US" b="1" dirty="0"/>
              <a:t>Jeremy Blair</a:t>
            </a:r>
            <a:r>
              <a:rPr lang="en-US" dirty="0"/>
              <a:t>; Art, Craft, &amp; Design</a:t>
            </a:r>
          </a:p>
          <a:p>
            <a:r>
              <a:rPr lang="en-US" b="1" dirty="0"/>
              <a:t>Kent Dollar</a:t>
            </a:r>
            <a:r>
              <a:rPr lang="en-US" dirty="0"/>
              <a:t>, History</a:t>
            </a:r>
          </a:p>
          <a:p>
            <a:r>
              <a:rPr lang="en-US" b="1" dirty="0"/>
              <a:t>Helen Hunt</a:t>
            </a:r>
            <a:r>
              <a:rPr lang="en-US" dirty="0"/>
              <a:t>, English </a:t>
            </a:r>
          </a:p>
          <a:p>
            <a:r>
              <a:rPr lang="en-US" b="1" dirty="0"/>
              <a:t>Samantha Hutson</a:t>
            </a:r>
            <a:r>
              <a:rPr lang="en-US" dirty="0"/>
              <a:t>, Human Ecology </a:t>
            </a:r>
          </a:p>
          <a:p>
            <a:r>
              <a:rPr lang="en-US" b="1" dirty="0"/>
              <a:t>Jeanette Luna</a:t>
            </a:r>
            <a:r>
              <a:rPr lang="en-US" dirty="0"/>
              <a:t>, Earth Sciences  </a:t>
            </a:r>
          </a:p>
          <a:p>
            <a:r>
              <a:rPr lang="en-US" b="1" dirty="0"/>
              <a:t>Linda Null</a:t>
            </a:r>
            <a:r>
              <a:rPr lang="en-US" dirty="0"/>
              <a:t>, English &amp; Chair of the General Education Committee </a:t>
            </a:r>
          </a:p>
          <a:p>
            <a:r>
              <a:rPr lang="en-US" b="1" dirty="0"/>
              <a:t>Richard Pirkle</a:t>
            </a:r>
            <a:r>
              <a:rPr lang="en-US" dirty="0"/>
              <a:t>, Biology </a:t>
            </a:r>
          </a:p>
          <a:p>
            <a:r>
              <a:rPr lang="en-US" b="1" dirty="0" err="1"/>
              <a:t>Lenly</a:t>
            </a:r>
            <a:r>
              <a:rPr lang="en-US" b="1" dirty="0"/>
              <a:t> Weathers</a:t>
            </a:r>
            <a:r>
              <a:rPr lang="en-US" dirty="0"/>
              <a:t>, Civil &amp; Environmental Engineering</a:t>
            </a:r>
          </a:p>
          <a:p>
            <a:r>
              <a:rPr lang="en-US" b="1" dirty="0"/>
              <a:t>Heather Bertram</a:t>
            </a:r>
            <a:r>
              <a:rPr lang="en-US" dirty="0"/>
              <a:t>, College of Education (student)</a:t>
            </a:r>
          </a:p>
        </p:txBody>
      </p:sp>
    </p:spTree>
    <p:extLst>
      <p:ext uri="{BB962C8B-B14F-4D97-AF65-F5344CB8AC3E}">
        <p14:creationId xmlns:p14="http://schemas.microsoft.com/office/powerpoint/2010/main" val="3568076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551B9A-6E52-E479-7CCF-A21BAC9225F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BB98ACF-3C91-66FC-1523-205FC04D2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A2653E2-D2D0-74D4-2980-19B4983CA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27544BF-23A1-6A63-378F-2917FC4791F6}"/>
              </a:ext>
            </a:extLst>
          </p:cNvPr>
          <p:cNvSpPr>
            <a:spLocks noGrp="1"/>
          </p:cNvSpPr>
          <p:nvPr>
            <p:ph type="title"/>
          </p:nvPr>
        </p:nvSpPr>
        <p:spPr>
          <a:xfrm>
            <a:off x="1600754" y="1087374"/>
            <a:ext cx="8983489" cy="1000978"/>
          </a:xfrm>
        </p:spPr>
        <p:txBody>
          <a:bodyPr>
            <a:normAutofit/>
          </a:bodyPr>
          <a:lstStyle/>
          <a:p>
            <a:r>
              <a:rPr lang="en-US" dirty="0"/>
              <a:t>SC6: General Education Teaching Award</a:t>
            </a:r>
          </a:p>
        </p:txBody>
      </p:sp>
      <p:sp>
        <p:nvSpPr>
          <p:cNvPr id="12" name="Rectangle 11">
            <a:extLst>
              <a:ext uri="{FF2B5EF4-FFF2-40B4-BE49-F238E27FC236}">
                <a16:creationId xmlns:a16="http://schemas.microsoft.com/office/drawing/2014/main" id="{6BB8D789-4FC7-AB2B-1500-C2D64DD5A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7993E57E-A680-566F-125B-390A440877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8134324-E87F-EAEF-F178-70C3F65F4B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7612CC5D-C4EF-D271-2534-AA9F4BD7A9DF}"/>
              </a:ext>
            </a:extLst>
          </p:cNvPr>
          <p:cNvSpPr>
            <a:spLocks noGrp="1"/>
          </p:cNvSpPr>
          <p:nvPr>
            <p:ph idx="1"/>
          </p:nvPr>
        </p:nvSpPr>
        <p:spPr>
          <a:xfrm>
            <a:off x="1600753" y="2526526"/>
            <a:ext cx="8983489" cy="3563377"/>
          </a:xfrm>
        </p:spPr>
        <p:txBody>
          <a:bodyPr>
            <a:normAutofit/>
          </a:bodyPr>
          <a:lstStyle/>
          <a:p>
            <a:pPr marL="0" indent="0" algn="l" rtl="0" fontAlgn="base">
              <a:buNone/>
            </a:pPr>
            <a:r>
              <a:rPr lang="en-US" sz="1800" b="0" i="0" u="none" strike="noStrike" dirty="0">
                <a:effectLst/>
                <a:latin typeface="Aptos" panose="020B0004020202020204" pitchFamily="34" charset="0"/>
              </a:rPr>
              <a:t>The General Education Teaching Award Committee is currently a subcommittee of the General Education Committee. It is migrating to a university-wide committee akin to other university awards within Academic Affairs. As such, policies and procedures must be reviewed and updated. </a:t>
            </a:r>
            <a:endParaRPr lang="en-US" b="0" i="0" u="none" strike="noStrike" dirty="0">
              <a:effectLst/>
              <a:latin typeface="Aptos" panose="020B0004020202020204" pitchFamily="34" charset="0"/>
            </a:endParaRPr>
          </a:p>
          <a:p>
            <a:pPr marL="0" indent="0" algn="l" rtl="0" fontAlgn="base">
              <a:buNone/>
            </a:pPr>
            <a:r>
              <a:rPr lang="en-US" b="1" i="0" u="none" strike="noStrike" dirty="0">
                <a:effectLst/>
                <a:latin typeface="Aptos" panose="020B0004020202020204" pitchFamily="34" charset="0"/>
              </a:rPr>
              <a:t>Charge: </a:t>
            </a:r>
          </a:p>
          <a:p>
            <a:pPr lvl="1" fontAlgn="base"/>
            <a:r>
              <a:rPr lang="en-US" sz="1600" b="0" i="0" u="none" strike="noStrike" dirty="0">
                <a:effectLst/>
                <a:latin typeface="Aptos" panose="020B0004020202020204" pitchFamily="34" charset="0"/>
              </a:rPr>
              <a:t>Revision of current procedure for selecting nominees </a:t>
            </a:r>
            <a:endParaRPr lang="en-US" sz="1600" dirty="0">
              <a:latin typeface="Aptos" panose="020B0004020202020204" pitchFamily="34" charset="0"/>
            </a:endParaRPr>
          </a:p>
          <a:p>
            <a:pPr lvl="1" fontAlgn="base"/>
            <a:r>
              <a:rPr lang="en-US" sz="1600" b="0" i="0" u="none" strike="noStrike" dirty="0">
                <a:effectLst/>
                <a:latin typeface="Aptos" panose="020B0004020202020204" pitchFamily="34" charset="0"/>
              </a:rPr>
              <a:t>Revision of the documents sent to nominees</a:t>
            </a:r>
            <a:endParaRPr lang="en-US" dirty="0">
              <a:solidFill>
                <a:schemeClr val="tx1"/>
              </a:solidFill>
            </a:endParaRPr>
          </a:p>
        </p:txBody>
      </p:sp>
      <p:pic>
        <p:nvPicPr>
          <p:cNvPr id="4" name="Picture 3">
            <a:extLst>
              <a:ext uri="{FF2B5EF4-FFF2-40B4-BE49-F238E27FC236}">
                <a16:creationId xmlns:a16="http://schemas.microsoft.com/office/drawing/2014/main" id="{C2D07269-7D4F-9944-B796-2234D25F18C3}"/>
              </a:ext>
            </a:extLst>
          </p:cNvPr>
          <p:cNvPicPr>
            <a:picLocks noChangeAspect="1"/>
          </p:cNvPicPr>
          <p:nvPr/>
        </p:nvPicPr>
        <p:blipFill>
          <a:blip r:embed="rId2"/>
          <a:stretch>
            <a:fillRect/>
          </a:stretch>
        </p:blipFill>
        <p:spPr>
          <a:xfrm>
            <a:off x="0" y="21998"/>
            <a:ext cx="825500" cy="711200"/>
          </a:xfrm>
          <a:prstGeom prst="rect">
            <a:avLst/>
          </a:prstGeom>
        </p:spPr>
      </p:pic>
    </p:spTree>
    <p:extLst>
      <p:ext uri="{BB962C8B-B14F-4D97-AF65-F5344CB8AC3E}">
        <p14:creationId xmlns:p14="http://schemas.microsoft.com/office/powerpoint/2010/main" val="3575647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C5A8E7-EB93-6B27-1070-8A59B0698E0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56ACFB-5A11-2A6E-5EAA-108CCA41E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7304DE4-309E-57F9-5D92-50D53AF73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93A87575-1C29-F967-D869-AD0B600BD733}"/>
              </a:ext>
            </a:extLst>
          </p:cNvPr>
          <p:cNvSpPr>
            <a:spLocks noGrp="1"/>
          </p:cNvSpPr>
          <p:nvPr>
            <p:ph type="title"/>
          </p:nvPr>
        </p:nvSpPr>
        <p:spPr>
          <a:xfrm>
            <a:off x="1600754" y="1087374"/>
            <a:ext cx="8983489" cy="1000978"/>
          </a:xfrm>
        </p:spPr>
        <p:txBody>
          <a:bodyPr>
            <a:normAutofit/>
          </a:bodyPr>
          <a:lstStyle/>
          <a:p>
            <a:r>
              <a:rPr lang="en-US" dirty="0"/>
              <a:t>SC7: Policies and Procedures</a:t>
            </a:r>
          </a:p>
        </p:txBody>
      </p:sp>
      <p:sp>
        <p:nvSpPr>
          <p:cNvPr id="12" name="Rectangle 11">
            <a:extLst>
              <a:ext uri="{FF2B5EF4-FFF2-40B4-BE49-F238E27FC236}">
                <a16:creationId xmlns:a16="http://schemas.microsoft.com/office/drawing/2014/main" id="{DA26825F-7B3A-0BAA-EA57-A267A5E3B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5CE89392-9ED6-2260-7C87-8D53C18139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58D4789-1687-F2B9-0706-CD5FC404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97BD2CCC-D72A-D2CE-1C86-0AB56B627589}"/>
              </a:ext>
            </a:extLst>
          </p:cNvPr>
          <p:cNvSpPr>
            <a:spLocks noGrp="1"/>
          </p:cNvSpPr>
          <p:nvPr>
            <p:ph idx="1"/>
          </p:nvPr>
        </p:nvSpPr>
        <p:spPr>
          <a:xfrm>
            <a:off x="1600753" y="2651887"/>
            <a:ext cx="8983489" cy="3554457"/>
          </a:xfrm>
        </p:spPr>
        <p:txBody>
          <a:bodyPr>
            <a:normAutofit/>
          </a:bodyPr>
          <a:lstStyle/>
          <a:p>
            <a:pPr marL="0" indent="0" algn="l" rtl="0" fontAlgn="base">
              <a:buNone/>
            </a:pPr>
            <a:r>
              <a:rPr lang="en-US" sz="1800" b="0" i="0" u="none" strike="noStrike" dirty="0">
                <a:effectLst/>
                <a:latin typeface="Aptos" panose="020B0004020202020204" pitchFamily="34" charset="0"/>
              </a:rPr>
              <a:t>The General Education Committee is currently “housed” within Arts and Sciences. It will become a Standing University Committee.  As such, the policies and procedures must be reviewed and updated. </a:t>
            </a:r>
            <a:endParaRPr lang="en-US" b="0" i="0" u="none" strike="noStrike" dirty="0">
              <a:effectLst/>
              <a:latin typeface="Aptos" panose="020B0004020202020204" pitchFamily="34" charset="0"/>
            </a:endParaRPr>
          </a:p>
          <a:p>
            <a:pPr marL="0" indent="0" algn="l" rtl="0" fontAlgn="base">
              <a:buNone/>
            </a:pPr>
            <a:r>
              <a:rPr lang="en-US" sz="1800" b="1" i="0" u="none" strike="noStrike" dirty="0">
                <a:effectLst/>
                <a:latin typeface="Aptos" panose="020B0004020202020204" pitchFamily="34" charset="0"/>
              </a:rPr>
              <a:t>Charge: </a:t>
            </a:r>
            <a:r>
              <a:rPr lang="en-US" sz="1800" b="0" i="0" u="none" strike="noStrike" dirty="0">
                <a:effectLst/>
                <a:latin typeface="Aptos" panose="020B0004020202020204" pitchFamily="34" charset="0"/>
              </a:rPr>
              <a:t> </a:t>
            </a:r>
            <a:endParaRPr lang="en-US" b="0" i="0" u="none" strike="noStrike" dirty="0">
              <a:effectLst/>
              <a:latin typeface="Aptos" panose="020B0004020202020204" pitchFamily="34" charset="0"/>
            </a:endParaRPr>
          </a:p>
          <a:p>
            <a:pPr lvl="1" fontAlgn="base"/>
            <a:r>
              <a:rPr lang="en-US" sz="1600" b="0" i="0" u="none" strike="noStrike" dirty="0">
                <a:effectLst/>
                <a:latin typeface="Aptos" panose="020B0004020202020204" pitchFamily="34" charset="0"/>
              </a:rPr>
              <a:t>Revision and further development of General Education Committee Procedures</a:t>
            </a:r>
          </a:p>
          <a:p>
            <a:pPr lvl="2" fontAlgn="base"/>
            <a:r>
              <a:rPr lang="en-US" sz="1400" b="0" i="0" u="none" strike="noStrike" dirty="0">
                <a:effectLst/>
                <a:latin typeface="Aptos" panose="020B0004020202020204" pitchFamily="34" charset="0"/>
              </a:rPr>
              <a:t>You should especially but not exclusively consider how to rotate members of the committee to allow for some continuity over time. </a:t>
            </a:r>
            <a:endParaRPr lang="en-US" b="0" i="0" u="none" strike="noStrike" dirty="0">
              <a:effectLst/>
              <a:latin typeface="Aptos" panose="020B0004020202020204" pitchFamily="34" charset="0"/>
            </a:endParaRPr>
          </a:p>
          <a:p>
            <a:pPr lvl="1" fontAlgn="base"/>
            <a:r>
              <a:rPr lang="en-US" sz="1600" b="0" i="0" u="none" strike="noStrike" dirty="0">
                <a:effectLst/>
                <a:latin typeface="Aptos" panose="020B0004020202020204" pitchFamily="34" charset="0"/>
              </a:rPr>
              <a:t>You should develop policy/procedures around appealing a course approval decision (</a:t>
            </a:r>
            <a:r>
              <a:rPr lang="en-US" sz="1600" b="1" i="0" u="none" strike="noStrike" dirty="0">
                <a:effectLst/>
                <a:latin typeface="Aptos" panose="020B0004020202020204" pitchFamily="34" charset="0"/>
              </a:rPr>
              <a:t>consult with Course Proposal Subcommittee</a:t>
            </a:r>
            <a:r>
              <a:rPr lang="en-US" sz="1600" b="0" i="0" u="none" strike="noStrike" dirty="0">
                <a:effectLst/>
                <a:latin typeface="Aptos" panose="020B0004020202020204" pitchFamily="34" charset="0"/>
              </a:rPr>
              <a:t>) </a:t>
            </a:r>
            <a:endParaRPr lang="en-US" b="0" i="0" u="none" strike="noStrike" dirty="0">
              <a:effectLst/>
              <a:latin typeface="Aptos" panose="020B0004020202020204" pitchFamily="34" charset="0"/>
            </a:endParaRPr>
          </a:p>
          <a:p>
            <a:pPr lvl="1" fontAlgn="base"/>
            <a:r>
              <a:rPr lang="en-US" sz="1600" dirty="0">
                <a:latin typeface="Aptos" panose="020B0004020202020204" pitchFamily="34" charset="0"/>
              </a:rPr>
              <a:t>Make recommendations for r</a:t>
            </a:r>
            <a:r>
              <a:rPr lang="en-US" sz="1600" b="0" i="0" u="none" strike="noStrike" dirty="0">
                <a:effectLst/>
                <a:latin typeface="Aptos" panose="020B0004020202020204" pitchFamily="34" charset="0"/>
              </a:rPr>
              <a:t>evision of Policy 259 General Education for subsequent committee</a:t>
            </a:r>
            <a:endParaRPr lang="en-US" dirty="0">
              <a:solidFill>
                <a:schemeClr val="tx1"/>
              </a:solidFill>
            </a:endParaRPr>
          </a:p>
        </p:txBody>
      </p:sp>
      <p:pic>
        <p:nvPicPr>
          <p:cNvPr id="4" name="Picture 3">
            <a:extLst>
              <a:ext uri="{FF2B5EF4-FFF2-40B4-BE49-F238E27FC236}">
                <a16:creationId xmlns:a16="http://schemas.microsoft.com/office/drawing/2014/main" id="{0045877E-2AD0-56DE-E49A-09E0A59E8020}"/>
              </a:ext>
            </a:extLst>
          </p:cNvPr>
          <p:cNvPicPr>
            <a:picLocks noChangeAspect="1"/>
          </p:cNvPicPr>
          <p:nvPr/>
        </p:nvPicPr>
        <p:blipFill>
          <a:blip r:embed="rId2"/>
          <a:stretch>
            <a:fillRect/>
          </a:stretch>
        </p:blipFill>
        <p:spPr>
          <a:xfrm>
            <a:off x="0" y="21998"/>
            <a:ext cx="825500" cy="711200"/>
          </a:xfrm>
          <a:prstGeom prst="rect">
            <a:avLst/>
          </a:prstGeom>
        </p:spPr>
      </p:pic>
    </p:spTree>
    <p:extLst>
      <p:ext uri="{BB962C8B-B14F-4D97-AF65-F5344CB8AC3E}">
        <p14:creationId xmlns:p14="http://schemas.microsoft.com/office/powerpoint/2010/main" val="3790048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0A5C9-7F28-2D3E-5177-7881D772B1DD}"/>
              </a:ext>
            </a:extLst>
          </p:cNvPr>
          <p:cNvSpPr>
            <a:spLocks noGrp="1"/>
          </p:cNvSpPr>
          <p:nvPr>
            <p:ph type="title"/>
          </p:nvPr>
        </p:nvSpPr>
        <p:spPr>
          <a:xfrm>
            <a:off x="252919" y="3124977"/>
            <a:ext cx="2947482" cy="2600043"/>
          </a:xfrm>
        </p:spPr>
        <p:txBody>
          <a:bodyPr/>
          <a:lstStyle/>
          <a:p>
            <a:r>
              <a:rPr lang="en-US"/>
              <a:t>TEAMS </a:t>
            </a:r>
            <a:br>
              <a:rPr lang="en-US"/>
            </a:br>
            <a:endParaRPr lang="en-US"/>
          </a:p>
        </p:txBody>
      </p:sp>
      <p:pic>
        <p:nvPicPr>
          <p:cNvPr id="5" name="Content Placeholder 4">
            <a:extLst>
              <a:ext uri="{FF2B5EF4-FFF2-40B4-BE49-F238E27FC236}">
                <a16:creationId xmlns:a16="http://schemas.microsoft.com/office/drawing/2014/main" id="{59DA36FF-897C-CD29-1471-C8E9F30AFE15}"/>
              </a:ext>
            </a:extLst>
          </p:cNvPr>
          <p:cNvPicPr>
            <a:picLocks noGrp="1" noChangeAspect="1"/>
          </p:cNvPicPr>
          <p:nvPr>
            <p:ph idx="1"/>
          </p:nvPr>
        </p:nvPicPr>
        <p:blipFill>
          <a:blip r:embed="rId2"/>
          <a:stretch>
            <a:fillRect/>
          </a:stretch>
        </p:blipFill>
        <p:spPr>
          <a:xfrm>
            <a:off x="3936659" y="863600"/>
            <a:ext cx="7179357" cy="5121275"/>
          </a:xfrm>
        </p:spPr>
      </p:pic>
      <p:pic>
        <p:nvPicPr>
          <p:cNvPr id="3" name="Picture 2" descr="A red square with white text&#10;&#10;Description automatically generated">
            <a:extLst>
              <a:ext uri="{FF2B5EF4-FFF2-40B4-BE49-F238E27FC236}">
                <a16:creationId xmlns:a16="http://schemas.microsoft.com/office/drawing/2014/main" id="{FD64B5ED-0D87-D90C-B746-E804B3F2FACC}"/>
              </a:ext>
            </a:extLst>
          </p:cNvPr>
          <p:cNvPicPr>
            <a:picLocks noChangeAspect="1"/>
          </p:cNvPicPr>
          <p:nvPr/>
        </p:nvPicPr>
        <p:blipFill>
          <a:blip r:embed="rId3"/>
          <a:stretch>
            <a:fillRect/>
          </a:stretch>
        </p:blipFill>
        <p:spPr>
          <a:xfrm>
            <a:off x="251211" y="1025762"/>
            <a:ext cx="2830439" cy="2128793"/>
          </a:xfrm>
          <a:prstGeom prst="rect">
            <a:avLst/>
          </a:prstGeom>
        </p:spPr>
      </p:pic>
    </p:spTree>
    <p:extLst>
      <p:ext uri="{BB962C8B-B14F-4D97-AF65-F5344CB8AC3E}">
        <p14:creationId xmlns:p14="http://schemas.microsoft.com/office/powerpoint/2010/main" val="3809573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920EB-5460-136B-E5D2-9067879FAEBD}"/>
              </a:ext>
            </a:extLst>
          </p:cNvPr>
          <p:cNvSpPr>
            <a:spLocks noGrp="1"/>
          </p:cNvSpPr>
          <p:nvPr>
            <p:ph type="title"/>
          </p:nvPr>
        </p:nvSpPr>
        <p:spPr>
          <a:xfrm>
            <a:off x="252919" y="1123837"/>
            <a:ext cx="2947482" cy="933563"/>
          </a:xfrm>
        </p:spPr>
        <p:txBody>
          <a:bodyPr>
            <a:normAutofit fontScale="90000"/>
          </a:bodyPr>
          <a:lstStyle/>
          <a:p>
            <a:r>
              <a:rPr lang="en-US" dirty="0"/>
              <a:t>SLO spreadsheet </a:t>
            </a:r>
          </a:p>
        </p:txBody>
      </p:sp>
      <p:sp>
        <p:nvSpPr>
          <p:cNvPr id="33" name="TextBox 32">
            <a:extLst>
              <a:ext uri="{FF2B5EF4-FFF2-40B4-BE49-F238E27FC236}">
                <a16:creationId xmlns:a16="http://schemas.microsoft.com/office/drawing/2014/main" id="{D500B249-BC64-815E-888A-3CFDE0F7CE3A}"/>
              </a:ext>
            </a:extLst>
          </p:cNvPr>
          <p:cNvSpPr txBox="1"/>
          <p:nvPr/>
        </p:nvSpPr>
        <p:spPr>
          <a:xfrm>
            <a:off x="175445" y="2228671"/>
            <a:ext cx="3102429" cy="1477328"/>
          </a:xfrm>
          <a:prstGeom prst="rect">
            <a:avLst/>
          </a:prstGeom>
          <a:noFill/>
        </p:spPr>
        <p:txBody>
          <a:bodyPr wrap="square" lIns="91440" tIns="45720" rIns="91440" bIns="45720" rtlCol="0" anchor="t">
            <a:spAutoFit/>
          </a:bodyPr>
          <a:lstStyle/>
          <a:p>
            <a:r>
              <a:rPr lang="en-US" dirty="0">
                <a:solidFill>
                  <a:schemeClr val="bg1"/>
                </a:solidFill>
              </a:rPr>
              <a:t>This spreadsheet contains 27 universities’ General Education SLO’s</a:t>
            </a:r>
          </a:p>
          <a:p>
            <a:endParaRPr lang="en-US" dirty="0"/>
          </a:p>
          <a:p>
            <a:r>
              <a:rPr lang="en-US" dirty="0">
                <a:solidFill>
                  <a:schemeClr val="bg1">
                    <a:lumMod val="95000"/>
                  </a:schemeClr>
                </a:solidFill>
                <a:hlinkClick r:id="rId2">
                  <a:extLst>
                    <a:ext uri="{A12FA001-AC4F-418D-AE19-62706E023703}">
                      <ahyp:hlinkClr xmlns:ahyp="http://schemas.microsoft.com/office/drawing/2018/hyperlinkcolor" val="tx"/>
                    </a:ext>
                  </a:extLst>
                </a:hlinkClick>
              </a:rPr>
              <a:t>General Education SLO’s</a:t>
            </a:r>
          </a:p>
        </p:txBody>
      </p:sp>
      <p:pic>
        <p:nvPicPr>
          <p:cNvPr id="43" name="Content Placeholder 42">
            <a:extLst>
              <a:ext uri="{FF2B5EF4-FFF2-40B4-BE49-F238E27FC236}">
                <a16:creationId xmlns:a16="http://schemas.microsoft.com/office/drawing/2014/main" id="{104A14BE-A86E-EBFA-B7E4-F0266C39198F}"/>
              </a:ext>
            </a:extLst>
          </p:cNvPr>
          <p:cNvPicPr>
            <a:picLocks noGrp="1" noChangeAspect="1"/>
          </p:cNvPicPr>
          <p:nvPr>
            <p:ph idx="1"/>
          </p:nvPr>
        </p:nvPicPr>
        <p:blipFill>
          <a:blip r:embed="rId3"/>
          <a:stretch>
            <a:fillRect/>
          </a:stretch>
        </p:blipFill>
        <p:spPr>
          <a:xfrm>
            <a:off x="4049486" y="294697"/>
            <a:ext cx="6999514" cy="6300315"/>
          </a:xfrm>
        </p:spPr>
      </p:pic>
    </p:spTree>
    <p:extLst>
      <p:ext uri="{BB962C8B-B14F-4D97-AF65-F5344CB8AC3E}">
        <p14:creationId xmlns:p14="http://schemas.microsoft.com/office/powerpoint/2010/main" val="1780547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CAE02-0DA1-AC00-88C4-3910C7905AAF}"/>
              </a:ext>
            </a:extLst>
          </p:cNvPr>
          <p:cNvSpPr>
            <a:spLocks noGrp="1"/>
          </p:cNvSpPr>
          <p:nvPr>
            <p:ph type="title"/>
          </p:nvPr>
        </p:nvSpPr>
        <p:spPr/>
        <p:txBody>
          <a:bodyPr/>
          <a:lstStyle/>
          <a:p>
            <a:r>
              <a:rPr lang="en-US" dirty="0"/>
              <a:t>What to consider?</a:t>
            </a:r>
          </a:p>
        </p:txBody>
      </p:sp>
      <p:sp>
        <p:nvSpPr>
          <p:cNvPr id="3" name="Content Placeholder 2">
            <a:extLst>
              <a:ext uri="{FF2B5EF4-FFF2-40B4-BE49-F238E27FC236}">
                <a16:creationId xmlns:a16="http://schemas.microsoft.com/office/drawing/2014/main" id="{83CF6ECD-E42F-8709-1B77-700B4E994B17}"/>
              </a:ext>
            </a:extLst>
          </p:cNvPr>
          <p:cNvSpPr>
            <a:spLocks noGrp="1"/>
          </p:cNvSpPr>
          <p:nvPr>
            <p:ph idx="1"/>
          </p:nvPr>
        </p:nvSpPr>
        <p:spPr/>
        <p:txBody>
          <a:bodyPr/>
          <a:lstStyle/>
          <a:p>
            <a:pPr marL="0" indent="0">
              <a:buNone/>
            </a:pPr>
            <a:r>
              <a:rPr lang="en-US" dirty="0"/>
              <a:t>**We should pay attention </a:t>
            </a:r>
            <a:r>
              <a:rPr lang="en-US"/>
              <a:t>to SACSCOC </a:t>
            </a:r>
            <a:r>
              <a:rPr lang="en-US" dirty="0"/>
              <a:t>guidelines, our vision for general education, and what is best for our students.</a:t>
            </a:r>
          </a:p>
          <a:p>
            <a:pPr marL="0" indent="0">
              <a:buNone/>
            </a:pPr>
            <a:endParaRPr lang="en-US" dirty="0"/>
          </a:p>
          <a:p>
            <a:pPr marL="0" indent="0">
              <a:buNone/>
            </a:pPr>
            <a:r>
              <a:rPr lang="en-US" dirty="0"/>
              <a:t>The following </a:t>
            </a:r>
            <a:r>
              <a:rPr lang="en-US" u="sng" dirty="0"/>
              <a:t>will come later</a:t>
            </a:r>
            <a:r>
              <a:rPr lang="en-US" dirty="0"/>
              <a:t>. For now, these </a:t>
            </a:r>
            <a:r>
              <a:rPr lang="en-US" u="sng" dirty="0"/>
              <a:t>should </a:t>
            </a:r>
            <a:r>
              <a:rPr lang="en-US" b="1" u="sng" dirty="0"/>
              <a:t>not</a:t>
            </a:r>
            <a:r>
              <a:rPr lang="en-US" u="sng" dirty="0"/>
              <a:t> guide </a:t>
            </a:r>
            <a:r>
              <a:rPr lang="en-US" dirty="0"/>
              <a:t>our work/recommendations.</a:t>
            </a:r>
          </a:p>
          <a:p>
            <a:pPr marL="0" indent="0">
              <a:buNone/>
            </a:pPr>
            <a:endParaRPr lang="en-US" dirty="0"/>
          </a:p>
          <a:p>
            <a:r>
              <a:rPr lang="en-US" dirty="0"/>
              <a:t>Plans for course substitutions and transfer pathways</a:t>
            </a:r>
          </a:p>
          <a:p>
            <a:r>
              <a:rPr lang="en-US" dirty="0"/>
              <a:t>Transcript designations of general education courses</a:t>
            </a:r>
          </a:p>
          <a:p>
            <a:r>
              <a:rPr lang="en-US" dirty="0"/>
              <a:t>Department/faculty ownership of courses/load</a:t>
            </a:r>
          </a:p>
          <a:p>
            <a:r>
              <a:rPr lang="en-US" dirty="0"/>
              <a:t>TBR/legislation exceptions/requests (if needed)</a:t>
            </a:r>
          </a:p>
          <a:p>
            <a:r>
              <a:rPr lang="en-US" dirty="0"/>
              <a:t>Final Revision of Policy 259 General Education</a:t>
            </a:r>
          </a:p>
          <a:p>
            <a:pPr marL="0" indent="0">
              <a:buNone/>
            </a:pPr>
            <a:endParaRPr lang="en-US" dirty="0"/>
          </a:p>
        </p:txBody>
      </p:sp>
      <p:pic>
        <p:nvPicPr>
          <p:cNvPr id="4" name="Picture 3">
            <a:extLst>
              <a:ext uri="{FF2B5EF4-FFF2-40B4-BE49-F238E27FC236}">
                <a16:creationId xmlns:a16="http://schemas.microsoft.com/office/drawing/2014/main" id="{9FC2F7BF-C723-6171-14C2-0E95FC8B8927}"/>
              </a:ext>
            </a:extLst>
          </p:cNvPr>
          <p:cNvPicPr>
            <a:picLocks noChangeAspect="1"/>
          </p:cNvPicPr>
          <p:nvPr/>
        </p:nvPicPr>
        <p:blipFill>
          <a:blip r:embed="rId3"/>
          <a:stretch>
            <a:fillRect/>
          </a:stretch>
        </p:blipFill>
        <p:spPr>
          <a:xfrm>
            <a:off x="0" y="21998"/>
            <a:ext cx="825500" cy="711200"/>
          </a:xfrm>
          <a:prstGeom prst="rect">
            <a:avLst/>
          </a:prstGeom>
        </p:spPr>
      </p:pic>
    </p:spTree>
    <p:extLst>
      <p:ext uri="{BB962C8B-B14F-4D97-AF65-F5344CB8AC3E}">
        <p14:creationId xmlns:p14="http://schemas.microsoft.com/office/powerpoint/2010/main" val="4115251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43D21-26B8-BB8D-F0E1-5B8E853CE09C}"/>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FBE2A439-A324-FD9D-7CD0-D2EDEB3AB947}"/>
              </a:ext>
            </a:extLst>
          </p:cNvPr>
          <p:cNvSpPr>
            <a:spLocks noGrp="1"/>
          </p:cNvSpPr>
          <p:nvPr>
            <p:ph idx="1"/>
          </p:nvPr>
        </p:nvSpPr>
        <p:spPr/>
        <p:txBody>
          <a:bodyPr/>
          <a:lstStyle/>
          <a:p>
            <a:r>
              <a:rPr lang="en-US" dirty="0"/>
              <a:t>Meeting to be held </a:t>
            </a:r>
            <a:r>
              <a:rPr lang="en-US" b="1" dirty="0"/>
              <a:t>Week of November 18 </a:t>
            </a:r>
            <a:r>
              <a:rPr lang="en-US" dirty="0"/>
              <a:t>for subcommittee reports and progress</a:t>
            </a:r>
          </a:p>
          <a:p>
            <a:r>
              <a:rPr lang="en-US" dirty="0"/>
              <a:t>Share proposals/ideas with Faculty Senate (</a:t>
            </a:r>
            <a:r>
              <a:rPr lang="en-US" b="1" dirty="0"/>
              <a:t>January 27, 2025</a:t>
            </a:r>
            <a:r>
              <a:rPr lang="en-US" dirty="0"/>
              <a:t>)</a:t>
            </a:r>
          </a:p>
          <a:p>
            <a:r>
              <a:rPr lang="en-US" dirty="0"/>
              <a:t>Work completed to hand-off to next committee (</a:t>
            </a:r>
            <a:r>
              <a:rPr lang="en-US" b="1" dirty="0"/>
              <a:t>March 2025</a:t>
            </a:r>
            <a:r>
              <a:rPr lang="en-US" dirty="0"/>
              <a:t>) </a:t>
            </a:r>
          </a:p>
          <a:p>
            <a:endParaRPr lang="en-US" dirty="0"/>
          </a:p>
          <a:p>
            <a:pPr marL="0" indent="0">
              <a:buNone/>
            </a:pPr>
            <a:r>
              <a:rPr lang="en-US" b="1" u="sng" dirty="0"/>
              <a:t>Today:</a:t>
            </a:r>
          </a:p>
          <a:p>
            <a:pPr lvl="1"/>
            <a:r>
              <a:rPr lang="en-US" dirty="0"/>
              <a:t>Work with Subcommittee Members to set a meeting schedule to accomplish work (post in Teams SC folder) – stay connected with assigned lead co-chair (Linda or Holly)</a:t>
            </a:r>
          </a:p>
          <a:p>
            <a:pPr lvl="1"/>
            <a:r>
              <a:rPr lang="en-US" dirty="0"/>
              <a:t>Review charge and ask questions to clarify tasks (set interim milestones)</a:t>
            </a:r>
          </a:p>
        </p:txBody>
      </p:sp>
      <p:pic>
        <p:nvPicPr>
          <p:cNvPr id="4" name="Picture 3">
            <a:extLst>
              <a:ext uri="{FF2B5EF4-FFF2-40B4-BE49-F238E27FC236}">
                <a16:creationId xmlns:a16="http://schemas.microsoft.com/office/drawing/2014/main" id="{32ED5595-A375-FEBA-446E-90DF8E3CA381}"/>
              </a:ext>
            </a:extLst>
          </p:cNvPr>
          <p:cNvPicPr>
            <a:picLocks noChangeAspect="1"/>
          </p:cNvPicPr>
          <p:nvPr/>
        </p:nvPicPr>
        <p:blipFill>
          <a:blip r:embed="rId2"/>
          <a:stretch>
            <a:fillRect/>
          </a:stretch>
        </p:blipFill>
        <p:spPr>
          <a:xfrm>
            <a:off x="0" y="21998"/>
            <a:ext cx="825500" cy="711200"/>
          </a:xfrm>
          <a:prstGeom prst="rect">
            <a:avLst/>
          </a:prstGeom>
        </p:spPr>
      </p:pic>
    </p:spTree>
    <p:extLst>
      <p:ext uri="{BB962C8B-B14F-4D97-AF65-F5344CB8AC3E}">
        <p14:creationId xmlns:p14="http://schemas.microsoft.com/office/powerpoint/2010/main" val="3662297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19F5DC29-619D-C1DC-F4B4-AB1B3FCD9073}"/>
              </a:ext>
            </a:extLst>
          </p:cNvPr>
          <p:cNvSpPr>
            <a:spLocks noGrp="1"/>
          </p:cNvSpPr>
          <p:nvPr>
            <p:ph type="title"/>
          </p:nvPr>
        </p:nvSpPr>
        <p:spPr>
          <a:xfrm>
            <a:off x="1600754" y="1087374"/>
            <a:ext cx="8983489" cy="1000978"/>
          </a:xfrm>
        </p:spPr>
        <p:txBody>
          <a:bodyPr>
            <a:normAutofit fontScale="90000"/>
          </a:bodyPr>
          <a:lstStyle/>
          <a:p>
            <a:r>
              <a:rPr lang="en-US" dirty="0"/>
              <a:t>Gen Ed Vision Committee Goals &amp; Recommendations </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DE6280CC-5916-5BDE-EDC6-4E51937F30E5}"/>
              </a:ext>
            </a:extLst>
          </p:cNvPr>
          <p:cNvSpPr>
            <a:spLocks noGrp="1"/>
          </p:cNvSpPr>
          <p:nvPr>
            <p:ph idx="1"/>
          </p:nvPr>
        </p:nvSpPr>
        <p:spPr>
          <a:xfrm>
            <a:off x="1600753" y="2535446"/>
            <a:ext cx="8983489" cy="3554457"/>
          </a:xfrm>
        </p:spPr>
        <p:txBody>
          <a:bodyPr>
            <a:normAutofit/>
          </a:bodyPr>
          <a:lstStyle/>
          <a:p>
            <a:pPr marL="0" indent="0" algn="l">
              <a:buNone/>
            </a:pPr>
            <a:r>
              <a:rPr lang="en-US" b="0" i="0" u="none" strike="noStrike" dirty="0">
                <a:solidFill>
                  <a:srgbClr val="444444"/>
                </a:solidFill>
                <a:effectLst/>
              </a:rPr>
              <a:t>The goals of this committee were to:</a:t>
            </a:r>
          </a:p>
          <a:p>
            <a:pPr algn="l">
              <a:buFont typeface="Arial" panose="020B0604020202020204" pitchFamily="34" charset="0"/>
              <a:buChar char="•"/>
            </a:pPr>
            <a:r>
              <a:rPr lang="en-US" b="0" i="0" u="none" strike="noStrike" dirty="0">
                <a:solidFill>
                  <a:srgbClr val="444444"/>
                </a:solidFill>
                <a:effectLst/>
              </a:rPr>
              <a:t>To develop a vision/philosophy for general education at TN Tech,</a:t>
            </a:r>
          </a:p>
          <a:p>
            <a:pPr algn="l">
              <a:buFont typeface="Arial" panose="020B0604020202020204" pitchFamily="34" charset="0"/>
              <a:buChar char="•"/>
            </a:pPr>
            <a:r>
              <a:rPr lang="en-US" b="0" i="0" u="none" strike="noStrike" dirty="0">
                <a:solidFill>
                  <a:srgbClr val="444444"/>
                </a:solidFill>
                <a:effectLst/>
              </a:rPr>
              <a:t>Identify potential pathways for operationalizing that vision, and</a:t>
            </a:r>
          </a:p>
          <a:p>
            <a:pPr algn="l">
              <a:buFont typeface="Arial" panose="020B0604020202020204" pitchFamily="34" charset="0"/>
              <a:buChar char="•"/>
            </a:pPr>
            <a:r>
              <a:rPr lang="en-US" b="0" i="0" u="none" strike="noStrike" dirty="0">
                <a:solidFill>
                  <a:srgbClr val="444444"/>
                </a:solidFill>
                <a:effectLst/>
              </a:rPr>
              <a:t>See what might be possible as we “dream big.”</a:t>
            </a:r>
          </a:p>
          <a:p>
            <a:pPr algn="l">
              <a:buFont typeface="Arial" panose="020B0604020202020204" pitchFamily="34" charset="0"/>
              <a:buChar char="•"/>
            </a:pPr>
            <a:endParaRPr lang="en-US" dirty="0">
              <a:solidFill>
                <a:schemeClr val="tx1"/>
              </a:solidFill>
            </a:endParaRPr>
          </a:p>
          <a:p>
            <a:pPr marL="0" indent="0">
              <a:buNone/>
            </a:pPr>
            <a:r>
              <a:rPr lang="en-US" dirty="0">
                <a:solidFill>
                  <a:schemeClr val="tx1"/>
                </a:solidFill>
              </a:rPr>
              <a:t>Recommendations were compiled from data gathered from students, faculty, staff, and administration via 27 Town Hall Open Forums and a Qualtrics Survey (1200+ respondents).  </a:t>
            </a:r>
          </a:p>
        </p:txBody>
      </p:sp>
    </p:spTree>
    <p:extLst>
      <p:ext uri="{BB962C8B-B14F-4D97-AF65-F5344CB8AC3E}">
        <p14:creationId xmlns:p14="http://schemas.microsoft.com/office/powerpoint/2010/main" val="253359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92D23EC-4DD1-8F60-7282-A2F30FB3C09C}"/>
              </a:ext>
            </a:extLst>
          </p:cNvPr>
          <p:cNvSpPr>
            <a:spLocks noGrp="1"/>
          </p:cNvSpPr>
          <p:nvPr>
            <p:ph type="title"/>
          </p:nvPr>
        </p:nvSpPr>
        <p:spPr>
          <a:xfrm>
            <a:off x="1600754" y="1087374"/>
            <a:ext cx="8983489" cy="1000978"/>
          </a:xfrm>
        </p:spPr>
        <p:txBody>
          <a:bodyPr>
            <a:normAutofit/>
          </a:bodyPr>
          <a:lstStyle/>
          <a:p>
            <a:r>
              <a:rPr lang="en-US" sz="4000"/>
              <a:t>Suggested Vision:</a:t>
            </a:r>
            <a:endParaRPr lang="en-US" sz="4000" dirty="0"/>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A5D231A6-2041-FD31-F857-F3F7A83A479D}"/>
              </a:ext>
            </a:extLst>
          </p:cNvPr>
          <p:cNvSpPr>
            <a:spLocks noGrp="1"/>
          </p:cNvSpPr>
          <p:nvPr>
            <p:ph idx="1"/>
          </p:nvPr>
        </p:nvSpPr>
        <p:spPr>
          <a:xfrm>
            <a:off x="1600753" y="2535446"/>
            <a:ext cx="8983489" cy="3554457"/>
          </a:xfrm>
        </p:spPr>
        <p:txBody>
          <a:bodyPr>
            <a:normAutofit/>
          </a:bodyPr>
          <a:lstStyle/>
          <a:p>
            <a:pPr marL="0" indent="0">
              <a:buNone/>
            </a:pPr>
            <a:r>
              <a:rPr lang="en-US" sz="1800" b="1" dirty="0">
                <a:effectLst/>
                <a:latin typeface="Aptos"/>
              </a:rPr>
              <a:t>Tech is Tomorrow. </a:t>
            </a:r>
            <a:r>
              <a:rPr lang="en-US" sz="1800" dirty="0">
                <a:effectLst/>
                <a:latin typeface="Aptos"/>
              </a:rPr>
              <a:t>Through our general education curriculum, Tennessee Tech provides a pathway to tomorrow’s opportunities. We envision a future where our students, empowered by a foundation of critical thinking, cultural awareness, and creativity are prepared to navigate and shape the challenges and innovations of tomorrow. Tennessee Tech’s general education program is the cornerstone of a future where our graduates lead with confidence, adaptability, and a commitment to lifelong learning. </a:t>
            </a:r>
            <a:endParaRPr lang="en-US" dirty="0"/>
          </a:p>
          <a:p>
            <a:pPr marL="0" indent="0">
              <a:buNone/>
            </a:pPr>
            <a:endParaRPr lang="en-US" sz="1800" dirty="0">
              <a:latin typeface="Aptos"/>
            </a:endParaRPr>
          </a:p>
          <a:p>
            <a:pPr marL="502920" lvl="1" indent="0">
              <a:buNone/>
            </a:pPr>
            <a:r>
              <a:rPr lang="en-US" sz="1600" i="1" dirty="0">
                <a:effectLst/>
                <a:latin typeface="Aptos" panose="020B0004020202020204" pitchFamily="34" charset="0"/>
              </a:rPr>
              <a:t>Rationale: </a:t>
            </a:r>
            <a:r>
              <a:rPr lang="en-US" sz="1600" dirty="0">
                <a:effectLst/>
                <a:latin typeface="Aptos" panose="020B0004020202020204" pitchFamily="34" charset="0"/>
              </a:rPr>
              <a:t>Points toward future but allows all colleges to participate.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3919157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8E7CC5-EAC9-17A3-DA0D-12E1F49541C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C566EA-7F29-4B6C-8163-4BE55371B6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DDFC190-CD85-F3DC-6AE3-5D4399F28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4AD2D2B-ED1E-16F6-7C88-69141E6B86E8}"/>
              </a:ext>
            </a:extLst>
          </p:cNvPr>
          <p:cNvSpPr>
            <a:spLocks noGrp="1"/>
          </p:cNvSpPr>
          <p:nvPr>
            <p:ph type="title"/>
          </p:nvPr>
        </p:nvSpPr>
        <p:spPr>
          <a:xfrm>
            <a:off x="1600754" y="1087374"/>
            <a:ext cx="8983489" cy="1000978"/>
          </a:xfrm>
        </p:spPr>
        <p:txBody>
          <a:bodyPr>
            <a:normAutofit/>
          </a:bodyPr>
          <a:lstStyle/>
          <a:p>
            <a:r>
              <a:rPr lang="en-US" sz="4000" dirty="0"/>
              <a:t>Recommendation </a:t>
            </a:r>
            <a:r>
              <a:rPr lang="en-US" sz="4000"/>
              <a:t>1</a:t>
            </a:r>
            <a:endParaRPr lang="en-US" sz="4000" dirty="0"/>
          </a:p>
        </p:txBody>
      </p:sp>
      <p:sp>
        <p:nvSpPr>
          <p:cNvPr id="12" name="Rectangle 11">
            <a:extLst>
              <a:ext uri="{FF2B5EF4-FFF2-40B4-BE49-F238E27FC236}">
                <a16:creationId xmlns:a16="http://schemas.microsoft.com/office/drawing/2014/main" id="{2688207C-0B35-9ADF-DD47-2ACD4B1D0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63E43805-CFD6-BB59-228A-5BF003E2D0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79496AFA-A3D9-FF82-B8C9-1D45AFC7F6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D139CD77-3A5E-73E2-745F-7532CD93A2D0}"/>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Rename the current categories/buckets for General Education courses such that no name is the same as a department/unit on campus. </a:t>
            </a:r>
            <a:endParaRPr lang="en-US" sz="1800">
              <a:effectLst/>
              <a:latin typeface="Aptos" panose="020B0004020202020204" pitchFamily="34" charset="0"/>
            </a:endParaRPr>
          </a:p>
          <a:p>
            <a:pPr marL="0" indent="0">
              <a:buNone/>
            </a:pPr>
            <a:endParaRPr lang="en-US" sz="1800">
              <a:effectLst/>
              <a:latin typeface="SymbolMT"/>
            </a:endParaRPr>
          </a:p>
          <a:p>
            <a:pPr marL="502920" lvl="1" indent="0">
              <a:buNone/>
            </a:pPr>
            <a:r>
              <a:rPr lang="en-US" sz="1600" i="1">
                <a:latin typeface="Aptos"/>
              </a:rPr>
              <a:t>Rationale</a:t>
            </a:r>
            <a:r>
              <a:rPr lang="en-US" sz="1600" i="1">
                <a:effectLst/>
                <a:latin typeface="Aptos"/>
              </a:rPr>
              <a:t>: </a:t>
            </a:r>
            <a:r>
              <a:rPr lang="en-US" sz="1600">
                <a:effectLst/>
                <a:latin typeface="Aptos"/>
              </a:rPr>
              <a:t>Categories whose names mirror those of departments(e.g., Mathematics, History, Communication) may convey a message that only those departments can offer courses within that category/bucket. More inclusive category/bucket names should make it clearer that any department can propose courses within a bucket (provided that the proposed course is aligned to the Student Learning Outcomes (SLOs) aligned with that category/bucket). </a:t>
            </a:r>
          </a:p>
          <a:p>
            <a:endParaRPr lang="en-US" dirty="0">
              <a:solidFill>
                <a:schemeClr val="tx1"/>
              </a:solidFill>
            </a:endParaRPr>
          </a:p>
        </p:txBody>
      </p:sp>
    </p:spTree>
    <p:extLst>
      <p:ext uri="{BB962C8B-B14F-4D97-AF65-F5344CB8AC3E}">
        <p14:creationId xmlns:p14="http://schemas.microsoft.com/office/powerpoint/2010/main" val="133404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FFA613-DBFA-38E9-6A66-4284961A8C6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AF201C-3ABD-A7B9-95A2-868374E23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6B4ED56-4755-EFA3-11B6-BE952EF50B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8F2E7ECB-D87E-77F6-5A34-82126962DC89}"/>
              </a:ext>
            </a:extLst>
          </p:cNvPr>
          <p:cNvSpPr>
            <a:spLocks noGrp="1"/>
          </p:cNvSpPr>
          <p:nvPr>
            <p:ph type="title"/>
          </p:nvPr>
        </p:nvSpPr>
        <p:spPr>
          <a:xfrm>
            <a:off x="1600754" y="1087374"/>
            <a:ext cx="8983489" cy="1000978"/>
          </a:xfrm>
        </p:spPr>
        <p:txBody>
          <a:bodyPr>
            <a:normAutofit/>
          </a:bodyPr>
          <a:lstStyle/>
          <a:p>
            <a:r>
              <a:rPr lang="en-US" sz="4000" dirty="0"/>
              <a:t>Recommendation 2</a:t>
            </a:r>
          </a:p>
        </p:txBody>
      </p:sp>
      <p:sp>
        <p:nvSpPr>
          <p:cNvPr id="12" name="Rectangle 11">
            <a:extLst>
              <a:ext uri="{FF2B5EF4-FFF2-40B4-BE49-F238E27FC236}">
                <a16:creationId xmlns:a16="http://schemas.microsoft.com/office/drawing/2014/main" id="{B8ECEE77-087B-46EE-29BE-9FFD51CBB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C4F94890-A55B-C0FE-2326-A1E97E89F2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FD0A45E7-571F-C14D-8844-B212736A47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E7BB6935-D7A8-D3C0-1B36-EE64775107BA}"/>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Provide more choices in the various General Education categories/buckets.</a:t>
            </a:r>
          </a:p>
          <a:p>
            <a:pPr marL="502920" lvl="1" indent="0">
              <a:buNone/>
            </a:pPr>
            <a:br>
              <a:rPr lang="en-US" sz="1600" dirty="0">
                <a:effectLst/>
                <a:latin typeface="Aptos" panose="020B0004020202020204" pitchFamily="34" charset="0"/>
              </a:rPr>
            </a:br>
            <a:r>
              <a:rPr lang="en-US" sz="1600" i="1" dirty="0">
                <a:effectLst/>
                <a:latin typeface="Aptos" panose="020B0004020202020204" pitchFamily="34" charset="0"/>
              </a:rPr>
              <a:t>Rationale: </a:t>
            </a:r>
            <a:r>
              <a:rPr lang="en-US" sz="1600" dirty="0">
                <a:effectLst/>
                <a:latin typeface="Aptos" panose="020B0004020202020204" pitchFamily="34" charset="0"/>
              </a:rPr>
              <a:t>Some of the current categories/buckets(e.g., Communication; </a:t>
            </a:r>
            <a:r>
              <a:rPr lang="en-US" sz="1600" dirty="0">
                <a:effectLst/>
                <a:latin typeface="SymbolMT"/>
              </a:rPr>
              <a:t> </a:t>
            </a:r>
            <a:r>
              <a:rPr lang="en-US" sz="1600" dirty="0">
                <a:effectLst/>
                <a:latin typeface="Aptos" panose="020B0004020202020204" pitchFamily="34" charset="0"/>
              </a:rPr>
              <a:t>History; the Humanities/Fine Arts literature requirement, etc.) require students to choose from among only two or three courses. Providing more choices within these categories/buckets would allow students more flexibility in schedules and more “ownership” in how they fulfill the general education requirements. It would also allow departments more flexibility in scheduling and allocation of faculty/resources since more “boutique”/specialized courses could be offered (for example, History of American Innovation could be appealing to STEM majors and count for general education credit).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383142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538478-A91A-B5F9-F845-4CC3B3EA6E3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EB8C21B-CDD1-0CEC-73F2-DDD8F7F2A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0E22210-F199-A798-E01E-F4EB00D70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31F7DF0-0A7B-D1FD-14E7-8D85D1EEB1C7}"/>
              </a:ext>
            </a:extLst>
          </p:cNvPr>
          <p:cNvSpPr>
            <a:spLocks noGrp="1"/>
          </p:cNvSpPr>
          <p:nvPr>
            <p:ph type="title"/>
          </p:nvPr>
        </p:nvSpPr>
        <p:spPr>
          <a:xfrm>
            <a:off x="1600754" y="1087374"/>
            <a:ext cx="8983489" cy="1000978"/>
          </a:xfrm>
        </p:spPr>
        <p:txBody>
          <a:bodyPr>
            <a:normAutofit/>
          </a:bodyPr>
          <a:lstStyle/>
          <a:p>
            <a:r>
              <a:rPr lang="en-US" sz="4000" dirty="0"/>
              <a:t>Recommendation 3</a:t>
            </a:r>
          </a:p>
        </p:txBody>
      </p:sp>
      <p:sp>
        <p:nvSpPr>
          <p:cNvPr id="12" name="Rectangle 11">
            <a:extLst>
              <a:ext uri="{FF2B5EF4-FFF2-40B4-BE49-F238E27FC236}">
                <a16:creationId xmlns:a16="http://schemas.microsoft.com/office/drawing/2014/main" id="{F3452EBB-65D6-9107-A91E-37CBA847F6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866F320B-F9D6-CA0B-2D61-1E38148B7D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701C89E1-1980-5685-0F86-6DADC29C12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39E49504-12A0-454A-77F4-A5E69FD7F8D0}"/>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Investigate the possibility of a course meeting the requirements of multiple General Education categories/buckets (provided the alignment with the appropriate SLOs are documented/evidenced).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 </a:t>
            </a:r>
            <a:r>
              <a:rPr lang="en-US" sz="1600" dirty="0">
                <a:effectLst/>
                <a:latin typeface="Aptos" panose="020B0004020202020204" pitchFamily="34" charset="0"/>
              </a:rPr>
              <a:t>Faculty could collaborate to co-teach a course that could count within two general education categories/buckets.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1440540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0B68AA-9BEB-37CE-7131-021B0A87230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CED2B4-C7E4-E925-1E26-2DD2F01A60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69B4186-398B-1EE5-1A78-F54E5C69A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BE4140AD-886E-70DF-AC05-345F314FB5BF}"/>
              </a:ext>
            </a:extLst>
          </p:cNvPr>
          <p:cNvSpPr>
            <a:spLocks noGrp="1"/>
          </p:cNvSpPr>
          <p:nvPr>
            <p:ph type="title"/>
          </p:nvPr>
        </p:nvSpPr>
        <p:spPr>
          <a:xfrm>
            <a:off x="1600754" y="1087374"/>
            <a:ext cx="8983489" cy="1000978"/>
          </a:xfrm>
        </p:spPr>
        <p:txBody>
          <a:bodyPr>
            <a:normAutofit/>
          </a:bodyPr>
          <a:lstStyle/>
          <a:p>
            <a:r>
              <a:rPr lang="en-US" sz="4000" dirty="0"/>
              <a:t>Recommendation 4</a:t>
            </a:r>
          </a:p>
        </p:txBody>
      </p:sp>
      <p:sp>
        <p:nvSpPr>
          <p:cNvPr id="12" name="Rectangle 11">
            <a:extLst>
              <a:ext uri="{FF2B5EF4-FFF2-40B4-BE49-F238E27FC236}">
                <a16:creationId xmlns:a16="http://schemas.microsoft.com/office/drawing/2014/main" id="{A9E35BB7-2C4A-C660-C2D1-E62E5F4D5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E6F5A9F7-6D8F-EA0C-F6E9-DB85DEBBDD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2458D511-D709-9952-0AC4-5C5B61092A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869218EC-97A9-EE0F-D02D-F462B1A20E34}"/>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Create a mechanism such that “one-off” courses can be offered for general education credit, like the mechanism used currently for Honors courses. Could a course be proposed and offered in only one semester but count for general education credit?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 </a:t>
            </a:r>
            <a:r>
              <a:rPr lang="en-US" sz="1600" dirty="0">
                <a:effectLst/>
                <a:latin typeface="Aptos" panose="020B0004020202020204" pitchFamily="34" charset="0"/>
              </a:rPr>
              <a:t>Faculty could offer more innovative and immediately relevant general education courses but not be committed to a permanent addition to their course load. Faculty from departments not traditionally associated with general education course </a:t>
            </a:r>
            <a:r>
              <a:rPr lang="en-US" sz="1600" dirty="0">
                <a:latin typeface="Aptos" panose="020B0004020202020204" pitchFamily="34" charset="0"/>
              </a:rPr>
              <a:t>off</a:t>
            </a:r>
            <a:r>
              <a:rPr lang="en-US" sz="1600" dirty="0">
                <a:effectLst/>
                <a:latin typeface="Aptos" panose="020B0004020202020204" pitchFamily="34" charset="0"/>
              </a:rPr>
              <a:t>erings would have more opportunities to participate. </a:t>
            </a:r>
            <a:endParaRPr lang="en-US" dirty="0"/>
          </a:p>
          <a:p>
            <a:endParaRPr lang="en-US" dirty="0">
              <a:solidFill>
                <a:schemeClr val="tx1"/>
              </a:solidFill>
            </a:endParaRPr>
          </a:p>
        </p:txBody>
      </p:sp>
    </p:spTree>
    <p:extLst>
      <p:ext uri="{BB962C8B-B14F-4D97-AF65-F5344CB8AC3E}">
        <p14:creationId xmlns:p14="http://schemas.microsoft.com/office/powerpoint/2010/main" val="3663076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C69DFD-9300-E33F-D1DA-DD1ADE0F864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7304DF0-4CCD-15EF-9F19-8683DD1526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9F89A2-FB83-E33B-36AE-4797999EC4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1F9B2BB6-2470-77A4-9A51-8FF68F81C99E}"/>
              </a:ext>
            </a:extLst>
          </p:cNvPr>
          <p:cNvSpPr>
            <a:spLocks noGrp="1"/>
          </p:cNvSpPr>
          <p:nvPr>
            <p:ph type="title"/>
          </p:nvPr>
        </p:nvSpPr>
        <p:spPr>
          <a:xfrm>
            <a:off x="1600754" y="1087374"/>
            <a:ext cx="8983489" cy="1000978"/>
          </a:xfrm>
        </p:spPr>
        <p:txBody>
          <a:bodyPr>
            <a:normAutofit/>
          </a:bodyPr>
          <a:lstStyle/>
          <a:p>
            <a:r>
              <a:rPr lang="en-US" sz="4000" dirty="0"/>
              <a:t>Recommendation 5</a:t>
            </a:r>
          </a:p>
        </p:txBody>
      </p:sp>
      <p:sp>
        <p:nvSpPr>
          <p:cNvPr id="12" name="Rectangle 11">
            <a:extLst>
              <a:ext uri="{FF2B5EF4-FFF2-40B4-BE49-F238E27FC236}">
                <a16:creationId xmlns:a16="http://schemas.microsoft.com/office/drawing/2014/main" id="{6CE84B37-2A03-E41F-B864-56570C6BE7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DDBDF980-AE97-52A7-BB45-9F28BA8BF5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BDF26C7D-B294-72EE-0B34-1537DFD5A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0B1E3F4-BEDC-870A-E056-B75C17B06B47}"/>
              </a:ext>
            </a:extLst>
          </p:cNvPr>
          <p:cNvSpPr>
            <a:spLocks noGrp="1"/>
          </p:cNvSpPr>
          <p:nvPr>
            <p:ph idx="1"/>
          </p:nvPr>
        </p:nvSpPr>
        <p:spPr>
          <a:xfrm>
            <a:off x="1600753" y="2535446"/>
            <a:ext cx="8983489" cy="3554457"/>
          </a:xfrm>
        </p:spPr>
        <p:txBody>
          <a:bodyPr>
            <a:normAutofit/>
          </a:bodyPr>
          <a:lstStyle/>
          <a:p>
            <a:pPr marL="0" indent="0">
              <a:buNone/>
            </a:pPr>
            <a:r>
              <a:rPr lang="en-US" sz="1800" dirty="0">
                <a:effectLst/>
                <a:latin typeface="Aptos" panose="020B0004020202020204" pitchFamily="34" charset="0"/>
              </a:rPr>
              <a:t>Investigate how faculty/departments/colleges can share/distribute SCH/load when faculty from different units collaborate to create/deliver general education course. </a:t>
            </a:r>
          </a:p>
          <a:p>
            <a:pPr marL="0" indent="0">
              <a:buNone/>
            </a:pPr>
            <a:endParaRPr lang="en-US" sz="1800" dirty="0">
              <a:effectLst/>
              <a:latin typeface="SymbolMT"/>
            </a:endParaRPr>
          </a:p>
          <a:p>
            <a:pPr marL="502920" lvl="1" indent="0">
              <a:buNone/>
            </a:pPr>
            <a:r>
              <a:rPr lang="en-US" sz="1600" i="1" dirty="0">
                <a:effectLst/>
                <a:latin typeface="Aptos" panose="020B0004020202020204" pitchFamily="34" charset="0"/>
              </a:rPr>
              <a:t>Rationale: </a:t>
            </a:r>
            <a:r>
              <a:rPr lang="en-US" sz="1600" dirty="0">
                <a:effectLst/>
                <a:latin typeface="Aptos" panose="020B0004020202020204" pitchFamily="34" charset="0"/>
              </a:rPr>
              <a:t>Faculty could collaborate to co-teach courses and equitably share/distribute the SCH/load. </a:t>
            </a:r>
            <a:endParaRPr lang="en-US" sz="1600" dirty="0">
              <a:effectLst/>
              <a:latin typeface="SymbolMT"/>
            </a:endParaRPr>
          </a:p>
          <a:p>
            <a:endParaRPr lang="en-US" dirty="0">
              <a:solidFill>
                <a:schemeClr val="tx1"/>
              </a:solidFill>
            </a:endParaRPr>
          </a:p>
        </p:txBody>
      </p:sp>
    </p:spTree>
    <p:extLst>
      <p:ext uri="{BB962C8B-B14F-4D97-AF65-F5344CB8AC3E}">
        <p14:creationId xmlns:p14="http://schemas.microsoft.com/office/powerpoint/2010/main" val="388437369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Frame</Template>
  <TotalTime>534</TotalTime>
  <Words>2000</Words>
  <Application>Microsoft Macintosh PowerPoint</Application>
  <PresentationFormat>Widescreen</PresentationFormat>
  <Paragraphs>177</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vt:lpstr>
      <vt:lpstr>Arial</vt:lpstr>
      <vt:lpstr>Corbel</vt:lpstr>
      <vt:lpstr>SymbolMT</vt:lpstr>
      <vt:lpstr>Times New Roman</vt:lpstr>
      <vt:lpstr>Wingdings 2</vt:lpstr>
      <vt:lpstr>Frame</vt:lpstr>
      <vt:lpstr>General Education Implementation Committee</vt:lpstr>
      <vt:lpstr>General Education Vision Committee</vt:lpstr>
      <vt:lpstr>Gen Ed Vision Committee Goals &amp; Recommendations </vt:lpstr>
      <vt:lpstr>Suggested Vision:</vt:lpstr>
      <vt:lpstr>Recommendation 1</vt:lpstr>
      <vt:lpstr>Recommendation 2</vt:lpstr>
      <vt:lpstr>Recommendation 3</vt:lpstr>
      <vt:lpstr>Recommendation 4</vt:lpstr>
      <vt:lpstr>Recommendation 5</vt:lpstr>
      <vt:lpstr>Recommendation 6</vt:lpstr>
      <vt:lpstr> Additional Recommendation 1</vt:lpstr>
      <vt:lpstr>Additional Recommendation 2</vt:lpstr>
      <vt:lpstr>Additional Recommendation 3</vt:lpstr>
      <vt:lpstr>General Education Implementation Committee (n=31)   *co-chairs:  Linda Null Holly Anthony</vt:lpstr>
      <vt:lpstr>Gen Ed Implementation Committee Charge</vt:lpstr>
      <vt:lpstr>Academic Area Subcommittees (4)   Lead co-chair:  Holly Anthony </vt:lpstr>
      <vt:lpstr>Procedural Subcommittees (3)   Lead co-chair:  Linda Null</vt:lpstr>
      <vt:lpstr>SC1–4: Academic Area Subcommittees </vt:lpstr>
      <vt:lpstr>SC5: Course Proposal Form</vt:lpstr>
      <vt:lpstr>SC6: General Education Teaching Award</vt:lpstr>
      <vt:lpstr>SC7: Policies and Procedures</vt:lpstr>
      <vt:lpstr>TEAMS  </vt:lpstr>
      <vt:lpstr>SLO spreadsheet </vt:lpstr>
      <vt:lpstr>What to consider?</vt:lpstr>
      <vt:lpstr>Timeline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Franco, Lysset (lfranco42)</dc:creator>
  <cp:lastModifiedBy>Anthony, Holly Portia</cp:lastModifiedBy>
  <cp:revision>14</cp:revision>
  <cp:lastPrinted>2024-09-19T17:32:05Z</cp:lastPrinted>
  <dcterms:created xsi:type="dcterms:W3CDTF">2024-09-12T16:24:50Z</dcterms:created>
  <dcterms:modified xsi:type="dcterms:W3CDTF">2024-09-19T17:33:30Z</dcterms:modified>
</cp:coreProperties>
</file>